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Lst>
  <p:notesMasterIdLst>
    <p:notesMasterId r:id="rId33"/>
  </p:notesMasterIdLst>
  <p:sldIdLst>
    <p:sldId id="256" r:id="rId3"/>
    <p:sldId id="312" r:id="rId4"/>
    <p:sldId id="342" r:id="rId5"/>
    <p:sldId id="349" r:id="rId6"/>
    <p:sldId id="313" r:id="rId7"/>
    <p:sldId id="357" r:id="rId8"/>
    <p:sldId id="352" r:id="rId9"/>
    <p:sldId id="360" r:id="rId10"/>
    <p:sldId id="284" r:id="rId11"/>
    <p:sldId id="278" r:id="rId12"/>
    <p:sldId id="282" r:id="rId13"/>
    <p:sldId id="285" r:id="rId14"/>
    <p:sldId id="283" r:id="rId15"/>
    <p:sldId id="295" r:id="rId16"/>
    <p:sldId id="307" r:id="rId17"/>
    <p:sldId id="361" r:id="rId18"/>
    <p:sldId id="362" r:id="rId19"/>
    <p:sldId id="308" r:id="rId20"/>
    <p:sldId id="363" r:id="rId21"/>
    <p:sldId id="364" r:id="rId22"/>
    <p:sldId id="365" r:id="rId23"/>
    <p:sldId id="314" r:id="rId24"/>
    <p:sldId id="315" r:id="rId25"/>
    <p:sldId id="366" r:id="rId26"/>
    <p:sldId id="341" r:id="rId27"/>
    <p:sldId id="367" r:id="rId28"/>
    <p:sldId id="368" r:id="rId29"/>
    <p:sldId id="359" r:id="rId30"/>
    <p:sldId id="358" r:id="rId31"/>
    <p:sldId id="267" r:id="rId32"/>
  </p:sldIdLst>
  <p:sldSz cx="9144000" cy="5143500" type="screen16x9"/>
  <p:notesSz cx="6858000" cy="9144000"/>
  <p:embeddedFontLst>
    <p:embeddedFont>
      <p:font typeface="Consolas" panose="020B0609020204030204" pitchFamily="49" charset="0"/>
      <p:regular r:id="rId34"/>
      <p:bold r:id="rId35"/>
      <p:italic r:id="rId36"/>
      <p:boldItalic r:id="rId37"/>
    </p:embeddedFont>
    <p:embeddedFont>
      <p:font typeface="Montserrat" pitchFamily="2" charset="77"/>
      <p:regular r:id="rId38"/>
      <p:bold r:id="rId39"/>
      <p:italic r:id="rId40"/>
      <p:boldItalic r:id="rId41"/>
    </p:embeddedFont>
    <p:embeddedFont>
      <p:font typeface="Montserrat Black" panose="020F0502020204030204" pitchFamily="34" charset="0"/>
      <p:bold r:id="rId42"/>
      <p:italic r:id="rId43"/>
      <p:boldItalic r:id="rId44"/>
    </p:embeddedFont>
    <p:embeddedFont>
      <p:font typeface="Segoe UI" panose="020B0702040204020203" pitchFamily="3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5">
          <p15:clr>
            <a:srgbClr val="A4A3A4"/>
          </p15:clr>
        </p15:guide>
        <p15:guide id="2" pos="2880">
          <p15:clr>
            <a:srgbClr val="A4A3A4"/>
          </p15:clr>
        </p15:guide>
        <p15:guide id="3" pos="283">
          <p15:clr>
            <a:srgbClr val="9AA0A6"/>
          </p15:clr>
        </p15:guide>
        <p15:guide id="4" pos="5477">
          <p15:clr>
            <a:srgbClr val="9AA0A6"/>
          </p15:clr>
        </p15:guide>
        <p15:guide id="5" orient="horz" pos="3005">
          <p15:clr>
            <a:srgbClr val="9AA0A6"/>
          </p15:clr>
        </p15:guide>
        <p15:guide id="6" orient="horz" pos="794">
          <p15:clr>
            <a:srgbClr val="9AA0A6"/>
          </p15:clr>
        </p15:guide>
        <p15:guide id="7" orient="horz" pos="277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609B"/>
    <a:srgbClr val="FCAFD0"/>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A2C9FAB-2874-4607-9E5F-5376A0A64374}">
  <a:tblStyle styleId="{FA2C9FAB-2874-4607-9E5F-5376A0A6437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73"/>
    <p:restoredTop sz="78503"/>
  </p:normalViewPr>
  <p:slideViewPr>
    <p:cSldViewPr snapToGrid="0">
      <p:cViewPr varScale="1">
        <p:scale>
          <a:sx n="111" d="100"/>
          <a:sy n="111" d="100"/>
        </p:scale>
        <p:origin x="1360" y="192"/>
      </p:cViewPr>
      <p:guideLst>
        <p:guide orient="horz" pos="235"/>
        <p:guide pos="2880"/>
        <p:guide pos="283"/>
        <p:guide pos="5477"/>
        <p:guide orient="horz" pos="3005"/>
        <p:guide orient="horz" pos="794"/>
        <p:guide orient="horz" pos="277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059654baf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059654baf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1821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059654baf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059654baf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lang="en-US" dirty="0"/>
          </a:p>
        </p:txBody>
      </p:sp>
    </p:spTree>
    <p:extLst>
      <p:ext uri="{BB962C8B-B14F-4D97-AF65-F5344CB8AC3E}">
        <p14:creationId xmlns:p14="http://schemas.microsoft.com/office/powerpoint/2010/main" val="3281366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59654baf8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59654baf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1456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059654baf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059654baf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28650" lvl="1" indent="-171450" algn="l" rtl="0">
              <a:spcBef>
                <a:spcPts val="0"/>
              </a:spcBef>
              <a:spcAft>
                <a:spcPts val="0"/>
              </a:spcAft>
            </a:pPr>
            <a:endParaRPr lang="en-US" dirty="0"/>
          </a:p>
        </p:txBody>
      </p:sp>
    </p:spTree>
    <p:extLst>
      <p:ext uri="{BB962C8B-B14F-4D97-AF65-F5344CB8AC3E}">
        <p14:creationId xmlns:p14="http://schemas.microsoft.com/office/powerpoint/2010/main" val="197451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059654baf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059654baf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lang="en-US" dirty="0"/>
          </a:p>
        </p:txBody>
      </p:sp>
    </p:spTree>
    <p:extLst>
      <p:ext uri="{BB962C8B-B14F-4D97-AF65-F5344CB8AC3E}">
        <p14:creationId xmlns:p14="http://schemas.microsoft.com/office/powerpoint/2010/main" val="3522227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059654baf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059654baf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1113627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059654baf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059654baf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lang="en-US" dirty="0"/>
          </a:p>
        </p:txBody>
      </p:sp>
    </p:spTree>
    <p:extLst>
      <p:ext uri="{BB962C8B-B14F-4D97-AF65-F5344CB8AC3E}">
        <p14:creationId xmlns:p14="http://schemas.microsoft.com/office/powerpoint/2010/main" val="63832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059654baf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059654baf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28650" lvl="1" indent="-171450" algn="l" rtl="0">
              <a:spcBef>
                <a:spcPts val="0"/>
              </a:spcBef>
              <a:spcAft>
                <a:spcPts val="0"/>
              </a:spcAft>
            </a:pPr>
            <a:endParaRPr lang="en-US" dirty="0"/>
          </a:p>
        </p:txBody>
      </p:sp>
    </p:spTree>
    <p:extLst>
      <p:ext uri="{BB962C8B-B14F-4D97-AF65-F5344CB8AC3E}">
        <p14:creationId xmlns:p14="http://schemas.microsoft.com/office/powerpoint/2010/main" val="1044156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059654baf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059654baf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lang="en-US" dirty="0"/>
          </a:p>
        </p:txBody>
      </p:sp>
    </p:spTree>
    <p:extLst>
      <p:ext uri="{BB962C8B-B14F-4D97-AF65-F5344CB8AC3E}">
        <p14:creationId xmlns:p14="http://schemas.microsoft.com/office/powerpoint/2010/main" val="167645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059654baf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059654baf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a:p>
        </p:txBody>
      </p:sp>
    </p:spTree>
    <p:extLst>
      <p:ext uri="{BB962C8B-B14F-4D97-AF65-F5344CB8AC3E}">
        <p14:creationId xmlns:p14="http://schemas.microsoft.com/office/powerpoint/2010/main" val="3983382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059654baf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059654baf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1"/>
            <a:endParaRPr lang="en-US" dirty="0"/>
          </a:p>
        </p:txBody>
      </p:sp>
    </p:spTree>
    <p:extLst>
      <p:ext uri="{BB962C8B-B14F-4D97-AF65-F5344CB8AC3E}">
        <p14:creationId xmlns:p14="http://schemas.microsoft.com/office/powerpoint/2010/main" val="4008398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059654baf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059654baf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a:p>
        </p:txBody>
      </p:sp>
    </p:spTree>
    <p:extLst>
      <p:ext uri="{BB962C8B-B14F-4D97-AF65-F5344CB8AC3E}">
        <p14:creationId xmlns:p14="http://schemas.microsoft.com/office/powerpoint/2010/main" val="2805360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059654baf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059654baf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a:p>
        </p:txBody>
      </p:sp>
    </p:spTree>
    <p:extLst>
      <p:ext uri="{BB962C8B-B14F-4D97-AF65-F5344CB8AC3E}">
        <p14:creationId xmlns:p14="http://schemas.microsoft.com/office/powerpoint/2010/main" val="820805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059654baf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059654baf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a:p>
        </p:txBody>
      </p:sp>
    </p:spTree>
    <p:extLst>
      <p:ext uri="{BB962C8B-B14F-4D97-AF65-F5344CB8AC3E}">
        <p14:creationId xmlns:p14="http://schemas.microsoft.com/office/powerpoint/2010/main" val="3198015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059654baf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059654baf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a:p>
        </p:txBody>
      </p:sp>
    </p:spTree>
    <p:extLst>
      <p:ext uri="{BB962C8B-B14F-4D97-AF65-F5344CB8AC3E}">
        <p14:creationId xmlns:p14="http://schemas.microsoft.com/office/powerpoint/2010/main" val="18904213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059654baf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059654baf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1"/>
            <a:endParaRPr lang="en-US" dirty="0"/>
          </a:p>
        </p:txBody>
      </p:sp>
    </p:spTree>
    <p:extLst>
      <p:ext uri="{BB962C8B-B14F-4D97-AF65-F5344CB8AC3E}">
        <p14:creationId xmlns:p14="http://schemas.microsoft.com/office/powerpoint/2010/main" val="47120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059654baf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059654baf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13568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059654baf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059654baf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342900">
              <a:spcBef>
                <a:spcPts val="600"/>
              </a:spcBef>
              <a:buClr>
                <a:srgbClr val="0C343D"/>
              </a:buClr>
              <a:buSzPts val="1800"/>
              <a:buFont typeface="Montserrat"/>
              <a:buChar char="▹"/>
              <a:defRPr/>
            </a:pPr>
            <a:endParaRPr lang="en-US" dirty="0"/>
          </a:p>
        </p:txBody>
      </p:sp>
    </p:spTree>
    <p:extLst>
      <p:ext uri="{BB962C8B-B14F-4D97-AF65-F5344CB8AC3E}">
        <p14:creationId xmlns:p14="http://schemas.microsoft.com/office/powerpoint/2010/main" val="24388999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059654baf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059654baf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473568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059654baf8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059654baf8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3180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059654baf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059654baf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lang="en-US" dirty="0"/>
          </a:p>
        </p:txBody>
      </p:sp>
    </p:spTree>
    <p:extLst>
      <p:ext uri="{BB962C8B-B14F-4D97-AF65-F5344CB8AC3E}">
        <p14:creationId xmlns:p14="http://schemas.microsoft.com/office/powerpoint/2010/main" val="3318162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059654baf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059654baf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884488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059654baf8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059654baf8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059654baf8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059654baf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4679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59654baf8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59654baf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5529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059654baf8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059654baf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1235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59654baf8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59654baf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9364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059654baf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059654baf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2993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059654baf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059654baf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9792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1930" y="2040390"/>
            <a:ext cx="6202880" cy="672414"/>
          </a:xfrm>
          <a:noFill/>
        </p:spPr>
        <p:txBody>
          <a:bodyPr lIns="91440" tIns="91440" rIns="91440" bIns="91440">
            <a:noAutofit/>
          </a:bodyPr>
          <a:lstStyle>
            <a:lvl1pPr marL="0" indent="0">
              <a:spcBef>
                <a:spcPts val="0"/>
              </a:spcBef>
              <a:buNone/>
              <a:defRPr sz="205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29" y="1233493"/>
            <a:ext cx="6202880" cy="806897"/>
          </a:xfrm>
          <a:noFill/>
        </p:spPr>
        <p:txBody>
          <a:bodyPr lIns="91440" tIns="91440" rIns="91440" bIns="91440" anchor="t" anchorCtr="0"/>
          <a:lstStyle>
            <a:lvl1pPr>
              <a:defRPr sz="4412" spc="-59"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257955" y="4532957"/>
            <a:ext cx="1210174" cy="259272"/>
          </a:xfrm>
          <a:prstGeom prst="rect">
            <a:avLst/>
          </a:prstGeom>
        </p:spPr>
      </p:pic>
      <p:grpSp>
        <p:nvGrpSpPr>
          <p:cNvPr id="49" name="Group 48"/>
          <p:cNvGrpSpPr/>
          <p:nvPr userDrawn="1"/>
        </p:nvGrpSpPr>
        <p:grpSpPr>
          <a:xfrm>
            <a:off x="6807054" y="1246534"/>
            <a:ext cx="2062820" cy="2650432"/>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3331245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6476903" y="0"/>
            <a:ext cx="2667097" cy="51435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1930" y="2040390"/>
            <a:ext cx="6202880" cy="672414"/>
          </a:xfrm>
          <a:noFill/>
        </p:spPr>
        <p:txBody>
          <a:bodyPr lIns="91440" tIns="91440" rIns="91440" bIns="91440">
            <a:noAutofit/>
          </a:bodyPr>
          <a:lstStyle>
            <a:lvl1pPr marL="0" indent="0">
              <a:spcBef>
                <a:spcPts val="0"/>
              </a:spcBef>
              <a:buNone/>
              <a:defRPr sz="205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29" y="1233493"/>
            <a:ext cx="6202880" cy="806897"/>
          </a:xfrm>
          <a:noFill/>
        </p:spPr>
        <p:txBody>
          <a:bodyPr lIns="91440" tIns="91440" rIns="91440" bIns="91440" anchor="t" anchorCtr="0"/>
          <a:lstStyle>
            <a:lvl1pPr>
              <a:defRPr sz="4412" spc="-59"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257955" y="4532957"/>
            <a:ext cx="1210174" cy="259272"/>
          </a:xfrm>
          <a:prstGeom prst="rect">
            <a:avLst/>
          </a:prstGeom>
        </p:spPr>
      </p:pic>
      <p:grpSp>
        <p:nvGrpSpPr>
          <p:cNvPr id="49" name="Group 48"/>
          <p:cNvGrpSpPr/>
          <p:nvPr userDrawn="1"/>
        </p:nvGrpSpPr>
        <p:grpSpPr>
          <a:xfrm>
            <a:off x="6807054" y="1246534"/>
            <a:ext cx="2062820" cy="2650432"/>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541112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955" y="4517894"/>
            <a:ext cx="1679023" cy="274335"/>
          </a:xfrm>
          <a:prstGeom prst="rect">
            <a:avLst/>
          </a:prstGeom>
        </p:spPr>
      </p:pic>
      <p:sp>
        <p:nvSpPr>
          <p:cNvPr id="2" name="Rectangle 1"/>
          <p:cNvSpPr/>
          <p:nvPr userDrawn="1"/>
        </p:nvSpPr>
        <p:spPr bwMode="auto">
          <a:xfrm>
            <a:off x="6476903" y="0"/>
            <a:ext cx="2667097" cy="51435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1930" y="2040390"/>
            <a:ext cx="6202880" cy="672414"/>
          </a:xfrm>
          <a:noFill/>
        </p:spPr>
        <p:txBody>
          <a:bodyPr lIns="91440" tIns="91440" rIns="91440" bIns="91440">
            <a:noAutofit/>
          </a:bodyPr>
          <a:lstStyle>
            <a:lvl1pPr marL="0" indent="0">
              <a:spcBef>
                <a:spcPts val="0"/>
              </a:spcBef>
              <a:buNone/>
              <a:defRPr sz="2059"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01929" y="1233493"/>
            <a:ext cx="6202880" cy="806897"/>
          </a:xfrm>
          <a:noFill/>
        </p:spPr>
        <p:txBody>
          <a:bodyPr lIns="91440" tIns="91440" rIns="91440" bIns="91440" anchor="t" anchorCtr="0"/>
          <a:lstStyle>
            <a:lvl1pPr>
              <a:defRPr sz="4412" spc="-59" baseline="0">
                <a:solidFill>
                  <a:schemeClr val="bg1"/>
                </a:solidFill>
              </a:defRPr>
            </a:lvl1pPr>
          </a:lstStyle>
          <a:p>
            <a:r>
              <a:rPr lang="en-US" dirty="0"/>
              <a:t>Presentation title</a:t>
            </a:r>
          </a:p>
        </p:txBody>
      </p:sp>
      <p:grpSp>
        <p:nvGrpSpPr>
          <p:cNvPr id="49" name="Group 48"/>
          <p:cNvGrpSpPr/>
          <p:nvPr userDrawn="1"/>
        </p:nvGrpSpPr>
        <p:grpSpPr>
          <a:xfrm>
            <a:off x="6807054" y="1246534"/>
            <a:ext cx="2062820" cy="2650432"/>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17406" eaLnBrk="1" fontAlgn="auto" latinLnBrk="0" hangingPunct="1">
                  <a:lnSpc>
                    <a:spcPct val="100000"/>
                  </a:lnSpc>
                  <a:spcBef>
                    <a:spcPts val="0"/>
                  </a:spcBef>
                  <a:spcAft>
                    <a:spcPts val="0"/>
                  </a:spcAft>
                  <a:buClrTx/>
                  <a:buSzTx/>
                  <a:buFontTx/>
                  <a:buNone/>
                  <a:tabLst/>
                  <a:defRPr/>
                </a:pPr>
                <a:endParaRPr kumimoji="0" lang="en-US" sz="141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27389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3458027" y="4336603"/>
            <a:ext cx="5292107" cy="806897"/>
          </a:xfrm>
          <a:prstGeom prst="rect">
            <a:avLst/>
          </a:prstGeom>
        </p:spPr>
      </p:pic>
    </p:spTree>
    <p:extLst>
      <p:ext uri="{BB962C8B-B14F-4D97-AF65-F5344CB8AC3E}">
        <p14:creationId xmlns:p14="http://schemas.microsoft.com/office/powerpoint/2010/main" val="142229633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268928" y="1008621"/>
            <a:ext cx="8605678" cy="1502810"/>
          </a:xfrm>
        </p:spPr>
        <p:txBody>
          <a:bodyPr>
            <a:spAutoFit/>
          </a:bodyPr>
          <a:lstStyle>
            <a:lvl1pPr marL="0" indent="0">
              <a:spcBef>
                <a:spcPts val="441"/>
              </a:spcBef>
              <a:buNone/>
              <a:defRPr sz="2059" spc="-22" baseline="0">
                <a:solidFill>
                  <a:srgbClr val="0072C6"/>
                </a:solidFill>
                <a:latin typeface="+mj-lt"/>
              </a:defRPr>
            </a:lvl1pPr>
            <a:lvl2pPr marL="0" indent="0">
              <a:spcBef>
                <a:spcPts val="441"/>
              </a:spcBef>
              <a:buFontTx/>
              <a:buNone/>
              <a:defRPr sz="1471"/>
            </a:lvl2pPr>
            <a:lvl3pPr marL="168090" indent="0">
              <a:spcBef>
                <a:spcPts val="441"/>
              </a:spcBef>
              <a:buNone/>
              <a:defRPr/>
            </a:lvl3pPr>
            <a:lvl4pPr marL="336179" indent="0">
              <a:spcBef>
                <a:spcPts val="441"/>
              </a:spcBef>
              <a:buNone/>
              <a:defRPr/>
            </a:lvl4pPr>
            <a:lvl5pPr marL="504269" indent="0">
              <a:spcBef>
                <a:spcPts val="441"/>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153857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8928" y="1008621"/>
            <a:ext cx="8605678" cy="1502810"/>
          </a:xfrm>
        </p:spPr>
        <p:txBody>
          <a:bodyPr>
            <a:spAutoFit/>
          </a:bodyPr>
          <a:lstStyle>
            <a:lvl1pPr marL="0" indent="0">
              <a:spcBef>
                <a:spcPts val="441"/>
              </a:spcBef>
              <a:buNone/>
              <a:defRPr sz="2059" spc="-22" baseline="0">
                <a:solidFill>
                  <a:srgbClr val="0072C6"/>
                </a:solidFill>
                <a:latin typeface="+mj-lt"/>
              </a:defRPr>
            </a:lvl1pPr>
            <a:lvl2pPr marL="168090" indent="-168090">
              <a:spcBef>
                <a:spcPts val="441"/>
              </a:spcBef>
              <a:buFont typeface="Arial" charset="0"/>
              <a:buChar char="•"/>
              <a:defRPr sz="1471"/>
            </a:lvl2pPr>
            <a:lvl3pPr marL="336179" indent="-168090">
              <a:spcBef>
                <a:spcPts val="441"/>
              </a:spcBef>
              <a:buFont typeface="Arial" charset="0"/>
              <a:buChar char="•"/>
              <a:defRPr/>
            </a:lvl3pPr>
            <a:lvl4pPr marL="504269" indent="-168090">
              <a:spcBef>
                <a:spcPts val="441"/>
              </a:spcBef>
              <a:buFont typeface="Arial" charset="0"/>
              <a:buChar char="•"/>
              <a:defRPr/>
            </a:lvl4pPr>
            <a:lvl5pPr marL="672358" indent="-168090">
              <a:spcBef>
                <a:spcPts val="441"/>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23737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8928" y="941380"/>
            <a:ext cx="8605678" cy="1408399"/>
          </a:xfrm>
        </p:spPr>
        <p:txBody>
          <a:bodyPr>
            <a:spAutoFit/>
          </a:bodyPr>
          <a:lstStyle>
            <a:lvl1pPr>
              <a:spcBef>
                <a:spcPts val="441"/>
              </a:spcBef>
              <a:defRPr sz="1471"/>
            </a:lvl1pPr>
            <a:lvl2pPr>
              <a:spcBef>
                <a:spcPts val="441"/>
              </a:spcBef>
              <a:defRPr sz="1471"/>
            </a:lvl2pPr>
            <a:lvl3pPr>
              <a:spcBef>
                <a:spcPts val="441"/>
              </a:spcBef>
              <a:defRPr sz="1471"/>
            </a:lvl3pPr>
            <a:lvl4pPr>
              <a:spcBef>
                <a:spcPts val="441"/>
              </a:spcBef>
              <a:defRPr sz="1471"/>
            </a:lvl4pPr>
            <a:lvl5pPr>
              <a:spcBef>
                <a:spcPts val="441"/>
              </a:spcBef>
              <a:defRPr sz="147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753756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8927" y="1008621"/>
            <a:ext cx="4168375" cy="1502810"/>
          </a:xfrm>
        </p:spPr>
        <p:txBody>
          <a:bodyPr wrap="square">
            <a:spAutoFit/>
          </a:bodyPr>
          <a:lstStyle>
            <a:lvl1pPr marL="0" indent="0">
              <a:spcBef>
                <a:spcPts val="441"/>
              </a:spcBef>
              <a:buClr>
                <a:schemeClr val="tx1"/>
              </a:buClr>
              <a:buFont typeface="Wingdings" pitchFamily="2" charset="2"/>
              <a:buNone/>
              <a:defRPr sz="2059" spc="-22" baseline="0">
                <a:solidFill>
                  <a:srgbClr val="0072C6"/>
                </a:solidFill>
                <a:latin typeface="+mj-lt"/>
              </a:defRPr>
            </a:lvl1pPr>
            <a:lvl2pPr marL="0" indent="0">
              <a:spcBef>
                <a:spcPts val="441"/>
              </a:spcBef>
              <a:buNone/>
              <a:defRPr sz="1471"/>
            </a:lvl2pPr>
            <a:lvl3pPr marL="170424" indent="0">
              <a:spcBef>
                <a:spcPts val="441"/>
              </a:spcBef>
              <a:buNone/>
              <a:tabLst/>
              <a:defRPr sz="1471"/>
            </a:lvl3pPr>
            <a:lvl4pPr marL="338514" indent="0">
              <a:spcBef>
                <a:spcPts val="441"/>
              </a:spcBef>
              <a:buNone/>
              <a:defRPr/>
            </a:lvl4pPr>
            <a:lvl5pPr marL="504269" indent="0">
              <a:spcBef>
                <a:spcPts val="441"/>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706230" y="1008621"/>
            <a:ext cx="4168375" cy="1502810"/>
          </a:xfrm>
        </p:spPr>
        <p:txBody>
          <a:bodyPr wrap="square">
            <a:spAutoFit/>
          </a:bodyPr>
          <a:lstStyle>
            <a:lvl1pPr marL="0" indent="0">
              <a:spcBef>
                <a:spcPts val="441"/>
              </a:spcBef>
              <a:buClr>
                <a:schemeClr val="tx1"/>
              </a:buClr>
              <a:buFont typeface="Wingdings" pitchFamily="2" charset="2"/>
              <a:buNone/>
              <a:defRPr sz="2059" spc="-22" baseline="0">
                <a:solidFill>
                  <a:srgbClr val="0072C6"/>
                </a:solidFill>
                <a:latin typeface="+mj-lt"/>
              </a:defRPr>
            </a:lvl1pPr>
            <a:lvl2pPr marL="0" indent="0">
              <a:spcBef>
                <a:spcPts val="441"/>
              </a:spcBef>
              <a:buNone/>
              <a:defRPr sz="1471"/>
            </a:lvl2pPr>
            <a:lvl3pPr marL="170424" indent="0">
              <a:spcBef>
                <a:spcPts val="441"/>
              </a:spcBef>
              <a:buNone/>
              <a:tabLst/>
              <a:defRPr sz="1471"/>
            </a:lvl3pPr>
            <a:lvl4pPr marL="338514" indent="0">
              <a:spcBef>
                <a:spcPts val="441"/>
              </a:spcBef>
              <a:buNone/>
              <a:defRPr/>
            </a:lvl4pPr>
            <a:lvl5pPr marL="504269" indent="0">
              <a:spcBef>
                <a:spcPts val="441"/>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49470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8928" y="1008621"/>
            <a:ext cx="4168375" cy="1502810"/>
          </a:xfrm>
        </p:spPr>
        <p:txBody>
          <a:bodyPr wrap="square">
            <a:spAutoFit/>
          </a:bodyPr>
          <a:lstStyle>
            <a:lvl1pPr marL="0" indent="0">
              <a:spcBef>
                <a:spcPts val="441"/>
              </a:spcBef>
              <a:buClr>
                <a:schemeClr val="tx2"/>
              </a:buClr>
              <a:buFont typeface="Arial" pitchFamily="34" charset="0"/>
              <a:buNone/>
              <a:defRPr sz="2059" spc="-22" baseline="0">
                <a:solidFill>
                  <a:srgbClr val="0072C6"/>
                </a:solidFill>
                <a:latin typeface="+mj-lt"/>
              </a:defRPr>
            </a:lvl1pPr>
            <a:lvl2pPr marL="168090" indent="-168090">
              <a:spcBef>
                <a:spcPts val="441"/>
              </a:spcBef>
              <a:defRPr sz="1471"/>
            </a:lvl2pPr>
            <a:lvl3pPr marL="336179" indent="-168090">
              <a:spcBef>
                <a:spcPts val="441"/>
              </a:spcBef>
              <a:tabLst/>
              <a:defRPr sz="1471"/>
            </a:lvl3pPr>
            <a:lvl4pPr marL="504269" indent="-168090">
              <a:spcBef>
                <a:spcPts val="441"/>
              </a:spcBef>
              <a:defRPr sz="1471"/>
            </a:lvl4pPr>
            <a:lvl5pPr marL="672358" indent="-168090">
              <a:spcBef>
                <a:spcPts val="441"/>
              </a:spcBef>
              <a:tabLst/>
              <a:defRPr sz="147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706230" y="1008621"/>
            <a:ext cx="4168375" cy="1502810"/>
          </a:xfrm>
        </p:spPr>
        <p:txBody>
          <a:bodyPr wrap="square">
            <a:spAutoFit/>
          </a:bodyPr>
          <a:lstStyle>
            <a:lvl1pPr marL="0" indent="0">
              <a:spcBef>
                <a:spcPts val="441"/>
              </a:spcBef>
              <a:buClr>
                <a:schemeClr val="tx2"/>
              </a:buClr>
              <a:buFont typeface="Arial" pitchFamily="34" charset="0"/>
              <a:buNone/>
              <a:defRPr sz="2059" spc="-22" baseline="0">
                <a:solidFill>
                  <a:srgbClr val="0072C6"/>
                </a:solidFill>
                <a:latin typeface="+mj-lt"/>
              </a:defRPr>
            </a:lvl1pPr>
            <a:lvl2pPr marL="168090" indent="-168090">
              <a:spcBef>
                <a:spcPts val="441"/>
              </a:spcBef>
              <a:defRPr sz="1471"/>
            </a:lvl2pPr>
            <a:lvl3pPr marL="336179" indent="-168090">
              <a:spcBef>
                <a:spcPts val="441"/>
              </a:spcBef>
              <a:tabLst/>
              <a:defRPr sz="1471"/>
            </a:lvl3pPr>
            <a:lvl4pPr marL="504269" indent="-168090">
              <a:spcBef>
                <a:spcPts val="441"/>
              </a:spcBef>
              <a:defRPr sz="1471"/>
            </a:lvl4pPr>
            <a:lvl5pPr marL="672358" indent="-168090">
              <a:spcBef>
                <a:spcPts val="441"/>
              </a:spcBef>
              <a:tabLst/>
              <a:defRPr sz="147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524157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485727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268928" y="268965"/>
            <a:ext cx="8605678" cy="605173"/>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268928" y="874138"/>
            <a:ext cx="8605678" cy="605173"/>
          </a:xfrm>
        </p:spPr>
        <p:txBody>
          <a:bodyPr/>
          <a:lstStyle>
            <a:lvl1pPr marL="0" indent="0">
              <a:buNone/>
              <a:defRPr sz="2059" spc="-22"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418632967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3428825" y="1882759"/>
            <a:ext cx="1546333" cy="1546552"/>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1882492" y="1882759"/>
            <a:ext cx="1546333" cy="1546552"/>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336159" y="1882759"/>
            <a:ext cx="1546333" cy="1546552"/>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68928" y="268965"/>
            <a:ext cx="8605678" cy="605173"/>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268928" y="874138"/>
            <a:ext cx="8605678" cy="605173"/>
          </a:xfrm>
        </p:spPr>
        <p:txBody>
          <a:bodyPr/>
          <a:lstStyle>
            <a:lvl1pPr marL="0" indent="0">
              <a:buNone/>
              <a:defRPr sz="2059" spc="-22"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4975158" y="1882759"/>
            <a:ext cx="1546333" cy="1546552"/>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2324001" y="3714620"/>
            <a:ext cx="6564444" cy="1428880"/>
          </a:xfrm>
          <a:prstGeom prst="rect">
            <a:avLst/>
          </a:prstGeom>
        </p:spPr>
      </p:pic>
    </p:spTree>
    <p:extLst>
      <p:ext uri="{BB962C8B-B14F-4D97-AF65-F5344CB8AC3E}">
        <p14:creationId xmlns:p14="http://schemas.microsoft.com/office/powerpoint/2010/main" val="61455965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8927" y="268965"/>
            <a:ext cx="4033912" cy="1143104"/>
          </a:xfrm>
        </p:spPr>
        <p:txBody>
          <a:bodyPr/>
          <a:lstStyle/>
          <a:p>
            <a:r>
              <a:rPr lang="en-US" dirty="0"/>
              <a:t>Click to edit Master title style</a:t>
            </a:r>
          </a:p>
        </p:txBody>
      </p:sp>
      <p:sp>
        <p:nvSpPr>
          <p:cNvPr id="4" name="Picture Placeholder 3"/>
          <p:cNvSpPr>
            <a:spLocks noGrp="1"/>
          </p:cNvSpPr>
          <p:nvPr>
            <p:ph type="pic" sz="quarter" idx="10"/>
          </p:nvPr>
        </p:nvSpPr>
        <p:spPr>
          <a:xfrm>
            <a:off x="4571766" y="0"/>
            <a:ext cx="4571767" cy="5143967"/>
          </a:xfrm>
        </p:spPr>
        <p:txBody>
          <a:bodyPr/>
          <a:lstStyle/>
          <a:p>
            <a:endParaRPr lang="en-US"/>
          </a:p>
        </p:txBody>
      </p:sp>
      <p:sp>
        <p:nvSpPr>
          <p:cNvPr id="6" name="Text Placeholder 5"/>
          <p:cNvSpPr>
            <a:spLocks noGrp="1"/>
          </p:cNvSpPr>
          <p:nvPr>
            <p:ph type="body" sz="quarter" idx="11"/>
          </p:nvPr>
        </p:nvSpPr>
        <p:spPr>
          <a:xfrm>
            <a:off x="268927" y="1546552"/>
            <a:ext cx="4033912" cy="1408399"/>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900241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4840694" y="268965"/>
            <a:ext cx="4033912" cy="1143104"/>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4571767" cy="5143967"/>
          </a:xfrm>
        </p:spPr>
        <p:txBody>
          <a:bodyPr/>
          <a:lstStyle/>
          <a:p>
            <a:endParaRPr lang="en-US"/>
          </a:p>
        </p:txBody>
      </p:sp>
      <p:sp>
        <p:nvSpPr>
          <p:cNvPr id="6" name="Text Placeholder 5"/>
          <p:cNvSpPr>
            <a:spLocks noGrp="1"/>
          </p:cNvSpPr>
          <p:nvPr>
            <p:ph type="body" sz="quarter" idx="11"/>
          </p:nvPr>
        </p:nvSpPr>
        <p:spPr>
          <a:xfrm>
            <a:off x="4840694" y="1546552"/>
            <a:ext cx="4033912" cy="1408399"/>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331974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9143533" cy="5143967"/>
          </a:xfrm>
          <a:prstGeom prst="rect">
            <a:avLst/>
          </a:prstGeom>
        </p:spPr>
      </p:pic>
      <p:sp>
        <p:nvSpPr>
          <p:cNvPr id="2" name="Title 1"/>
          <p:cNvSpPr>
            <a:spLocks noGrp="1"/>
          </p:cNvSpPr>
          <p:nvPr>
            <p:ph type="title"/>
          </p:nvPr>
        </p:nvSpPr>
        <p:spPr>
          <a:xfrm>
            <a:off x="268928" y="537931"/>
            <a:ext cx="5714708" cy="501548"/>
          </a:xfrm>
        </p:spPr>
        <p:txBody>
          <a:bodyPr>
            <a:spAutoFit/>
          </a:bodyPr>
          <a:lstStyle>
            <a:lvl1pPr>
              <a:lnSpc>
                <a:spcPct val="100000"/>
              </a:lnSpc>
              <a:defRPr sz="2059" spc="-22"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3303559" y="2571983"/>
            <a:ext cx="5401199" cy="2577587"/>
          </a:xfrm>
          <a:prstGeom prst="rect">
            <a:avLst/>
          </a:prstGeom>
        </p:spPr>
      </p:pic>
    </p:spTree>
    <p:extLst>
      <p:ext uri="{BB962C8B-B14F-4D97-AF65-F5344CB8AC3E}">
        <p14:creationId xmlns:p14="http://schemas.microsoft.com/office/powerpoint/2010/main" val="102223090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9143533" cy="5143967"/>
          </a:xfrm>
          <a:prstGeom prst="rect">
            <a:avLst/>
          </a:prstGeom>
        </p:spPr>
      </p:pic>
      <p:sp>
        <p:nvSpPr>
          <p:cNvPr id="2" name="Title 1"/>
          <p:cNvSpPr>
            <a:spLocks noGrp="1"/>
          </p:cNvSpPr>
          <p:nvPr>
            <p:ph type="title"/>
          </p:nvPr>
        </p:nvSpPr>
        <p:spPr>
          <a:xfrm>
            <a:off x="3159898" y="537931"/>
            <a:ext cx="5714708" cy="501548"/>
          </a:xfrm>
        </p:spPr>
        <p:txBody>
          <a:bodyPr>
            <a:spAutoFit/>
          </a:bodyPr>
          <a:lstStyle>
            <a:lvl1pPr algn="r">
              <a:lnSpc>
                <a:spcPct val="100000"/>
              </a:lnSpc>
              <a:defRPr sz="2059" spc="-22"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482061" y="2403646"/>
            <a:ext cx="5487729" cy="2241380"/>
          </a:xfrm>
          <a:prstGeom prst="rect">
            <a:avLst/>
          </a:prstGeom>
        </p:spPr>
      </p:pic>
    </p:spTree>
    <p:extLst>
      <p:ext uri="{BB962C8B-B14F-4D97-AF65-F5344CB8AC3E}">
        <p14:creationId xmlns:p14="http://schemas.microsoft.com/office/powerpoint/2010/main" val="338600918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7" y="806897"/>
            <a:ext cx="5378549" cy="917880"/>
          </a:xfrm>
          <a:noFill/>
        </p:spPr>
        <p:txBody>
          <a:bodyPr tIns="91440" bIns="91440" anchor="t" anchorCtr="0">
            <a:spAutoFit/>
          </a:bodyPr>
          <a:lstStyle>
            <a:lvl1pPr>
              <a:defRPr sz="5294" spc="-5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36574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917880"/>
          </a:xfrm>
          <a:noFill/>
        </p:spPr>
        <p:txBody>
          <a:bodyPr tIns="91440" bIns="91440" anchor="t" anchorCtr="0">
            <a:spAutoFit/>
          </a:bodyPr>
          <a:lstStyle>
            <a:lvl1pPr>
              <a:defRPr sz="5294" spc="-74"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01930" y="2907957"/>
            <a:ext cx="7395505" cy="662104"/>
          </a:xfrm>
          <a:noFill/>
        </p:spPr>
        <p:txBody>
          <a:bodyPr lIns="182880" tIns="146304" rIns="182880" bIns="146304">
            <a:spAutoFit/>
          </a:bodyPr>
          <a:lstStyle>
            <a:lvl1pPr marL="0" indent="0">
              <a:spcBef>
                <a:spcPts val="0"/>
              </a:spcBef>
              <a:buNone/>
              <a:defRPr sz="2647"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1015391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917880"/>
          </a:xfrm>
          <a:noFill/>
        </p:spPr>
        <p:txBody>
          <a:bodyPr tIns="91440" bIns="91440" anchor="t" anchorCtr="0">
            <a:spAutoFit/>
          </a:bodyPr>
          <a:lstStyle>
            <a:lvl1pPr>
              <a:defRPr lang="en-US" sz="5294" b="0" kern="1200" cap="none" spc="-74"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477084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2501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0083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8928" y="1008621"/>
            <a:ext cx="8605678" cy="1530547"/>
          </a:xfrm>
        </p:spPr>
        <p:txBody>
          <a:bodyPr>
            <a:spAutoFit/>
          </a:bodyPr>
          <a:lstStyle>
            <a:lvl1pPr marL="0" indent="0">
              <a:spcBef>
                <a:spcPts val="441"/>
              </a:spcBef>
              <a:buNone/>
              <a:defRPr sz="235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168090" indent="0">
              <a:spcBef>
                <a:spcPts val="441"/>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336179" indent="0">
              <a:spcBef>
                <a:spcPts val="441"/>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04269" indent="0">
              <a:spcBef>
                <a:spcPts val="441"/>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672358" indent="0">
              <a:spcBef>
                <a:spcPts val="441"/>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018847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57955" y="4084682"/>
            <a:ext cx="8605678" cy="701317"/>
          </a:xfrm>
          <a:prstGeom prst="rect">
            <a:avLst/>
          </a:prstGeom>
          <a:noFill/>
          <a:ln w="12700">
            <a:noFill/>
            <a:miter lim="800000"/>
            <a:headEnd type="none" w="sm" len="sm"/>
            <a:tailEnd type="none" w="sm" len="sm"/>
          </a:ln>
          <a:effectLst/>
        </p:spPr>
        <p:txBody>
          <a:bodyPr vert="horz" wrap="square" lIns="67232" tIns="67232" rIns="67232" bIns="67232" numCol="1" anchor="t" anchorCtr="0" compatLnSpc="1">
            <a:prstTxWarp prst="textNoShape">
              <a:avLst/>
            </a:prstTxWarp>
            <a:spAutoFit/>
          </a:bodyPr>
          <a:lstStyle/>
          <a:p>
            <a:pPr defTabSz="685513" eaLnBrk="0" hangingPunct="0"/>
            <a:r>
              <a:rPr lang="en-US" sz="735"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685513" eaLnBrk="0" hangingPunct="0"/>
            <a:r>
              <a:rPr lang="en-US" sz="735"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7652" y="2312740"/>
            <a:ext cx="2417896" cy="518021"/>
          </a:xfrm>
          <a:prstGeom prst="rect">
            <a:avLst/>
          </a:prstGeom>
        </p:spPr>
      </p:pic>
    </p:spTree>
    <p:extLst>
      <p:ext uri="{BB962C8B-B14F-4D97-AF65-F5344CB8AC3E}">
        <p14:creationId xmlns:p14="http://schemas.microsoft.com/office/powerpoint/2010/main" val="143091737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8928" y="1008621"/>
            <a:ext cx="8605678" cy="1408399"/>
          </a:xfrm>
          <a:prstGeom prst="rect">
            <a:avLst/>
          </a:prstGeom>
        </p:spPr>
        <p:txBody>
          <a:bodyPr>
            <a:spAutoFit/>
          </a:bodyPr>
          <a:lstStyle>
            <a:lvl1pPr marL="168090" indent="-168090">
              <a:spcBef>
                <a:spcPts val="441"/>
              </a:spcBef>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336179" indent="-168090">
              <a:spcBef>
                <a:spcPts val="441"/>
              </a:spcBef>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504269" indent="-168090">
              <a:spcBef>
                <a:spcPts val="441"/>
              </a:spcBef>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672358" indent="-168090">
              <a:spcBef>
                <a:spcPts val="441"/>
              </a:spcBef>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840448" indent="-168090">
              <a:spcBef>
                <a:spcPts val="441"/>
              </a:spcBef>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06036"/>
            <a:ext cx="9144001" cy="537931"/>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2353"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723846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ags" Target="../tags/tag1.xml"/><Relationship Id="rId39" Type="http://schemas.openxmlformats.org/officeDocument/2006/relationships/tags" Target="../tags/tag14.xml"/><Relationship Id="rId21" Type="http://schemas.openxmlformats.org/officeDocument/2006/relationships/slideLayout" Target="../slideLayouts/slideLayout32.xml"/><Relationship Id="rId34" Type="http://schemas.openxmlformats.org/officeDocument/2006/relationships/tags" Target="../tags/tag9.xml"/><Relationship Id="rId42" Type="http://schemas.openxmlformats.org/officeDocument/2006/relationships/tags" Target="../tags/tag17.xml"/><Relationship Id="rId47" Type="http://schemas.openxmlformats.org/officeDocument/2006/relationships/tags" Target="../tags/tag22.xml"/><Relationship Id="rId50" Type="http://schemas.openxmlformats.org/officeDocument/2006/relationships/tags" Target="../tags/tag25.xml"/><Relationship Id="rId55" Type="http://schemas.openxmlformats.org/officeDocument/2006/relationships/tags" Target="../tags/tag30.xml"/><Relationship Id="rId63" Type="http://schemas.openxmlformats.org/officeDocument/2006/relationships/tags" Target="../tags/tag38.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tags" Target="../tags/tag4.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ags" Target="../tags/tag7.xml"/><Relationship Id="rId37" Type="http://schemas.openxmlformats.org/officeDocument/2006/relationships/tags" Target="../tags/tag12.xml"/><Relationship Id="rId40" Type="http://schemas.openxmlformats.org/officeDocument/2006/relationships/tags" Target="../tags/tag15.xml"/><Relationship Id="rId45" Type="http://schemas.openxmlformats.org/officeDocument/2006/relationships/tags" Target="../tags/tag20.xml"/><Relationship Id="rId53" Type="http://schemas.openxmlformats.org/officeDocument/2006/relationships/tags" Target="../tags/tag28.xml"/><Relationship Id="rId58" Type="http://schemas.openxmlformats.org/officeDocument/2006/relationships/tags" Target="../tags/tag33.xml"/><Relationship Id="rId5" Type="http://schemas.openxmlformats.org/officeDocument/2006/relationships/slideLayout" Target="../slideLayouts/slideLayout16.xml"/><Relationship Id="rId61" Type="http://schemas.openxmlformats.org/officeDocument/2006/relationships/tags" Target="../tags/tag36.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tags" Target="../tags/tag2.xml"/><Relationship Id="rId30" Type="http://schemas.openxmlformats.org/officeDocument/2006/relationships/tags" Target="../tags/tag5.xml"/><Relationship Id="rId35" Type="http://schemas.openxmlformats.org/officeDocument/2006/relationships/tags" Target="../tags/tag10.xml"/><Relationship Id="rId43" Type="http://schemas.openxmlformats.org/officeDocument/2006/relationships/tags" Target="../tags/tag18.xml"/><Relationship Id="rId48" Type="http://schemas.openxmlformats.org/officeDocument/2006/relationships/tags" Target="../tags/tag23.xml"/><Relationship Id="rId56" Type="http://schemas.openxmlformats.org/officeDocument/2006/relationships/tags" Target="../tags/tag31.xml"/><Relationship Id="rId64" Type="http://schemas.openxmlformats.org/officeDocument/2006/relationships/tags" Target="../tags/tag39.xml"/><Relationship Id="rId8" Type="http://schemas.openxmlformats.org/officeDocument/2006/relationships/slideLayout" Target="../slideLayouts/slideLayout19.xml"/><Relationship Id="rId51" Type="http://schemas.openxmlformats.org/officeDocument/2006/relationships/tags" Target="../tags/tag26.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33" Type="http://schemas.openxmlformats.org/officeDocument/2006/relationships/tags" Target="../tags/tag8.xml"/><Relationship Id="rId38" Type="http://schemas.openxmlformats.org/officeDocument/2006/relationships/tags" Target="../tags/tag13.xml"/><Relationship Id="rId46" Type="http://schemas.openxmlformats.org/officeDocument/2006/relationships/tags" Target="../tags/tag21.xml"/><Relationship Id="rId59" Type="http://schemas.openxmlformats.org/officeDocument/2006/relationships/tags" Target="../tags/tag34.xml"/><Relationship Id="rId20" Type="http://schemas.openxmlformats.org/officeDocument/2006/relationships/slideLayout" Target="../slideLayouts/slideLayout31.xml"/><Relationship Id="rId41" Type="http://schemas.openxmlformats.org/officeDocument/2006/relationships/tags" Target="../tags/tag16.xml"/><Relationship Id="rId54" Type="http://schemas.openxmlformats.org/officeDocument/2006/relationships/tags" Target="../tags/tag29.xml"/><Relationship Id="rId62" Type="http://schemas.openxmlformats.org/officeDocument/2006/relationships/tags" Target="../tags/tag3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ags" Target="../tags/tag3.xml"/><Relationship Id="rId36" Type="http://schemas.openxmlformats.org/officeDocument/2006/relationships/tags" Target="../tags/tag11.xml"/><Relationship Id="rId49" Type="http://schemas.openxmlformats.org/officeDocument/2006/relationships/tags" Target="../tags/tag24.xml"/><Relationship Id="rId57" Type="http://schemas.openxmlformats.org/officeDocument/2006/relationships/tags" Target="../tags/tag32.xml"/><Relationship Id="rId10" Type="http://schemas.openxmlformats.org/officeDocument/2006/relationships/slideLayout" Target="../slideLayouts/slideLayout21.xml"/><Relationship Id="rId31" Type="http://schemas.openxmlformats.org/officeDocument/2006/relationships/tags" Target="../tags/tag6.xml"/><Relationship Id="rId44" Type="http://schemas.openxmlformats.org/officeDocument/2006/relationships/tags" Target="../tags/tag19.xml"/><Relationship Id="rId52" Type="http://schemas.openxmlformats.org/officeDocument/2006/relationships/tags" Target="../tags/tag27.xml"/><Relationship Id="rId60" Type="http://schemas.openxmlformats.org/officeDocument/2006/relationships/tags" Target="../tags/tag35.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68966"/>
            <a:ext cx="8605678" cy="672414"/>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268928" y="941380"/>
            <a:ext cx="8605678" cy="1344828"/>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26"/>
            </p:custDataLst>
          </p:nvPr>
        </p:nvSpPr>
        <p:spPr bwMode="auto">
          <a:xfrm>
            <a:off x="-1236261" y="547"/>
            <a:ext cx="403391" cy="403448"/>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27"/>
            </p:custDataLst>
          </p:nvPr>
        </p:nvSpPr>
        <p:spPr bwMode="auto">
          <a:xfrm>
            <a:off x="-833576" y="547"/>
            <a:ext cx="403391" cy="403448"/>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28"/>
            </p:custDataLst>
          </p:nvPr>
        </p:nvSpPr>
        <p:spPr bwMode="auto">
          <a:xfrm>
            <a:off x="-424158" y="547"/>
            <a:ext cx="403391" cy="403448"/>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513651" eaLnBrk="1" fontAlgn="base" latinLnBrk="0" hangingPunct="1">
              <a:lnSpc>
                <a:spcPct val="90000"/>
              </a:lnSpc>
              <a:spcBef>
                <a:spcPct val="0"/>
              </a:spcBef>
              <a:spcAft>
                <a:spcPct val="0"/>
              </a:spcAft>
              <a:buClrTx/>
              <a:buSzTx/>
              <a:buFontTx/>
              <a:buNone/>
              <a:tabLst/>
              <a:defRPr/>
            </a:pPr>
            <a:endPar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29"/>
            </p:custDataLst>
          </p:nvPr>
        </p:nvSpPr>
        <p:spPr bwMode="auto">
          <a:xfrm>
            <a:off x="-1236180" y="811818"/>
            <a:ext cx="403391" cy="403448"/>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0"/>
            </p:custDataLst>
          </p:nvPr>
        </p:nvSpPr>
        <p:spPr bwMode="auto">
          <a:xfrm>
            <a:off x="-833664" y="811818"/>
            <a:ext cx="403391" cy="403448"/>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1"/>
            </p:custDataLst>
          </p:nvPr>
        </p:nvSpPr>
        <p:spPr bwMode="auto">
          <a:xfrm>
            <a:off x="-424145" y="811818"/>
            <a:ext cx="403391" cy="403448"/>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2"/>
            </p:custDataLst>
          </p:nvPr>
        </p:nvSpPr>
        <p:spPr bwMode="auto">
          <a:xfrm>
            <a:off x="-1228728" y="1628170"/>
            <a:ext cx="410597" cy="403448"/>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3"/>
            </p:custDataLst>
          </p:nvPr>
        </p:nvSpPr>
        <p:spPr bwMode="auto">
          <a:xfrm>
            <a:off x="-825133" y="1628170"/>
            <a:ext cx="407465" cy="403448"/>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34"/>
            </p:custDataLst>
          </p:nvPr>
        </p:nvSpPr>
        <p:spPr bwMode="auto">
          <a:xfrm>
            <a:off x="-416692" y="1628170"/>
            <a:ext cx="403391" cy="403448"/>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35"/>
            </p:custDataLst>
          </p:nvPr>
        </p:nvSpPr>
        <p:spPr bwMode="auto">
          <a:xfrm>
            <a:off x="-1244173" y="2434034"/>
            <a:ext cx="417600" cy="403448"/>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36"/>
            </p:custDataLst>
          </p:nvPr>
        </p:nvSpPr>
        <p:spPr bwMode="auto">
          <a:xfrm>
            <a:off x="-834654" y="2434034"/>
            <a:ext cx="410578" cy="403448"/>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37"/>
            </p:custDataLst>
          </p:nvPr>
        </p:nvSpPr>
        <p:spPr bwMode="auto">
          <a:xfrm>
            <a:off x="-425133" y="2434034"/>
            <a:ext cx="403391" cy="403448"/>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38"/>
            </p:custDataLst>
          </p:nvPr>
        </p:nvSpPr>
        <p:spPr bwMode="auto">
          <a:xfrm>
            <a:off x="-1238102" y="3237831"/>
            <a:ext cx="413143" cy="403448"/>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39"/>
            </p:custDataLst>
          </p:nvPr>
        </p:nvSpPr>
        <p:spPr bwMode="auto">
          <a:xfrm>
            <a:off x="-830997" y="3237831"/>
            <a:ext cx="403391" cy="403448"/>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0"/>
            </p:custDataLst>
          </p:nvPr>
        </p:nvSpPr>
        <p:spPr bwMode="auto">
          <a:xfrm>
            <a:off x="-427516" y="3237831"/>
            <a:ext cx="403391" cy="403448"/>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1"/>
            </p:custDataLst>
          </p:nvPr>
        </p:nvSpPr>
        <p:spPr bwMode="auto">
          <a:xfrm>
            <a:off x="-1236180" y="409089"/>
            <a:ext cx="403391" cy="403448"/>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2"/>
            </p:custDataLst>
          </p:nvPr>
        </p:nvSpPr>
        <p:spPr bwMode="auto">
          <a:xfrm>
            <a:off x="-833663" y="409083"/>
            <a:ext cx="409589" cy="403448"/>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3"/>
            </p:custDataLst>
          </p:nvPr>
        </p:nvSpPr>
        <p:spPr bwMode="auto">
          <a:xfrm>
            <a:off x="-424158" y="409089"/>
            <a:ext cx="403391" cy="40344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44"/>
            </p:custDataLst>
          </p:nvPr>
        </p:nvSpPr>
        <p:spPr bwMode="auto">
          <a:xfrm>
            <a:off x="-1236363" y="1220354"/>
            <a:ext cx="403391" cy="403448"/>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45"/>
            </p:custDataLst>
          </p:nvPr>
        </p:nvSpPr>
        <p:spPr bwMode="auto">
          <a:xfrm>
            <a:off x="-832990" y="1220354"/>
            <a:ext cx="403391" cy="403448"/>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46"/>
            </p:custDataLst>
          </p:nvPr>
        </p:nvSpPr>
        <p:spPr bwMode="auto">
          <a:xfrm>
            <a:off x="-424158" y="1220354"/>
            <a:ext cx="403391" cy="403448"/>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47"/>
            </p:custDataLst>
          </p:nvPr>
        </p:nvSpPr>
        <p:spPr bwMode="auto">
          <a:xfrm>
            <a:off x="-1240258" y="2031618"/>
            <a:ext cx="401285" cy="403448"/>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48"/>
            </p:custDataLst>
          </p:nvPr>
        </p:nvSpPr>
        <p:spPr bwMode="auto">
          <a:xfrm>
            <a:off x="-833401" y="2031618"/>
            <a:ext cx="403810" cy="403448"/>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49"/>
            </p:custDataLst>
          </p:nvPr>
        </p:nvSpPr>
        <p:spPr bwMode="auto">
          <a:xfrm>
            <a:off x="-430273" y="2031618"/>
            <a:ext cx="410407" cy="403448"/>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513651" eaLnBrk="1" fontAlgn="base" latinLnBrk="0" hangingPunct="1">
              <a:lnSpc>
                <a:spcPct val="90000"/>
              </a:lnSpc>
              <a:spcBef>
                <a:spcPct val="0"/>
              </a:spcBef>
              <a:spcAft>
                <a:spcPct val="0"/>
              </a:spcAft>
              <a:buClrTx/>
              <a:buSzTx/>
              <a:buFontTx/>
              <a:buNone/>
              <a:tabLst/>
              <a:defRPr/>
            </a:pPr>
            <a:endParaRPr kumimoji="0" lang="en-US" sz="66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0"/>
            </p:custDataLst>
          </p:nvPr>
        </p:nvSpPr>
        <p:spPr bwMode="auto">
          <a:xfrm>
            <a:off x="-1244174" y="2836449"/>
            <a:ext cx="410773" cy="403448"/>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1"/>
            </p:custDataLst>
          </p:nvPr>
        </p:nvSpPr>
        <p:spPr bwMode="auto">
          <a:xfrm>
            <a:off x="-835346" y="2836449"/>
            <a:ext cx="423614" cy="403448"/>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2"/>
            </p:custDataLst>
          </p:nvPr>
        </p:nvSpPr>
        <p:spPr bwMode="auto">
          <a:xfrm>
            <a:off x="-425941" y="2836449"/>
            <a:ext cx="401816" cy="403448"/>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3"/>
            </p:custDataLst>
          </p:nvPr>
        </p:nvSpPr>
        <p:spPr bwMode="auto">
          <a:xfrm>
            <a:off x="-1238104" y="3645647"/>
            <a:ext cx="413144" cy="403448"/>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54"/>
            </p:custDataLst>
          </p:nvPr>
        </p:nvSpPr>
        <p:spPr bwMode="auto">
          <a:xfrm>
            <a:off x="-830644" y="3645647"/>
            <a:ext cx="403391" cy="403448"/>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55"/>
            </p:custDataLst>
          </p:nvPr>
        </p:nvSpPr>
        <p:spPr bwMode="auto">
          <a:xfrm>
            <a:off x="-427518" y="3645647"/>
            <a:ext cx="403574" cy="403448"/>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56"/>
            </p:custDataLst>
          </p:nvPr>
        </p:nvSpPr>
        <p:spPr bwMode="auto">
          <a:xfrm>
            <a:off x="-830577" y="4047605"/>
            <a:ext cx="403391" cy="403448"/>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57"/>
            </p:custDataLst>
          </p:nvPr>
        </p:nvSpPr>
        <p:spPr bwMode="auto">
          <a:xfrm>
            <a:off x="-427449" y="4047605"/>
            <a:ext cx="403574" cy="403448"/>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58"/>
            </p:custDataLst>
          </p:nvPr>
        </p:nvSpPr>
        <p:spPr bwMode="auto">
          <a:xfrm>
            <a:off x="-839585" y="4451065"/>
            <a:ext cx="412400" cy="403448"/>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59"/>
            </p:custDataLst>
          </p:nvPr>
        </p:nvSpPr>
        <p:spPr bwMode="auto">
          <a:xfrm>
            <a:off x="-1238103" y="4449908"/>
            <a:ext cx="402900" cy="403448"/>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0"/>
            </p:custDataLst>
          </p:nvPr>
        </p:nvSpPr>
        <p:spPr bwMode="auto">
          <a:xfrm>
            <a:off x="-430274" y="4451055"/>
            <a:ext cx="411644" cy="403459"/>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1"/>
            </p:custDataLst>
          </p:nvPr>
        </p:nvSpPr>
        <p:spPr bwMode="auto">
          <a:xfrm>
            <a:off x="-1238103" y="4047599"/>
            <a:ext cx="403391" cy="4034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2"/>
            </p:custDataLst>
          </p:nvPr>
        </p:nvSpPr>
        <p:spPr bwMode="auto">
          <a:xfrm>
            <a:off x="-841587" y="4975864"/>
            <a:ext cx="402313" cy="403448"/>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3"/>
            </p:custDataLst>
          </p:nvPr>
        </p:nvSpPr>
        <p:spPr bwMode="auto">
          <a:xfrm>
            <a:off x="-1246544" y="4975864"/>
            <a:ext cx="397493" cy="403448"/>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64"/>
            </p:custDataLst>
          </p:nvPr>
        </p:nvSpPr>
        <p:spPr bwMode="auto">
          <a:xfrm>
            <a:off x="-431999" y="4975854"/>
            <a:ext cx="401634" cy="403459"/>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00745" tIns="80596" rIns="100745" bIns="80596" numCol="1" spcCol="0" rtlCol="0" fromWordArt="0" anchor="t" anchorCtr="0" forceAA="0" compatLnSpc="1">
            <a:prstTxWarp prst="textNoShape">
              <a:avLst/>
            </a:prstTxWarp>
            <a:noAutofit/>
          </a:bodyPr>
          <a:lstStyle/>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513651" eaLnBrk="1" fontAlgn="base" latinLnBrk="0" hangingPunct="1">
              <a:lnSpc>
                <a:spcPct val="90000"/>
              </a:lnSpc>
              <a:spcBef>
                <a:spcPct val="0"/>
              </a:spcBef>
              <a:spcAft>
                <a:spcPct val="0"/>
              </a:spcAft>
              <a:buClrTx/>
              <a:buSzTx/>
              <a:buFontTx/>
              <a:buNone/>
              <a:tabLst/>
              <a:defRPr/>
            </a:pPr>
            <a:r>
              <a:rPr kumimoji="0" lang="en-US" sz="66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32634141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txStyles>
    <p:titleStyle>
      <a:lvl1pPr algn="l" defTabSz="685845" rtl="0" eaLnBrk="1" latinLnBrk="0" hangingPunct="1">
        <a:lnSpc>
          <a:spcPct val="90000"/>
        </a:lnSpc>
        <a:spcBef>
          <a:spcPct val="0"/>
        </a:spcBef>
        <a:buNone/>
        <a:defRPr lang="en-US" sz="3529" b="0" kern="1200" cap="none" spc="-51" baseline="0" dirty="0" smtClean="0">
          <a:ln w="3175">
            <a:noFill/>
          </a:ln>
          <a:solidFill>
            <a:srgbClr val="0072C6"/>
          </a:solidFill>
          <a:effectLst/>
          <a:latin typeface="+mj-lt"/>
          <a:ea typeface="+mn-ea"/>
          <a:cs typeface="Segoe UI" pitchFamily="34" charset="0"/>
        </a:defRPr>
      </a:lvl1pPr>
    </p:titleStyle>
    <p:bodyStyle>
      <a:lvl1pPr marL="168090" marR="0" indent="-168090" algn="l" defTabSz="685845" rtl="0" eaLnBrk="1" fontAlgn="auto" latinLnBrk="0" hangingPunct="1">
        <a:lnSpc>
          <a:spcPct val="90000"/>
        </a:lnSpc>
        <a:spcBef>
          <a:spcPts val="441"/>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1pPr>
      <a:lvl2pPr marL="336179" marR="0" indent="-168090" algn="l" defTabSz="685845" rtl="0" eaLnBrk="1" fontAlgn="auto" latinLnBrk="0" hangingPunct="1">
        <a:lnSpc>
          <a:spcPct val="90000"/>
        </a:lnSpc>
        <a:spcBef>
          <a:spcPts val="441"/>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2pPr>
      <a:lvl3pPr marL="504269" marR="0" indent="-168090" algn="l" defTabSz="685845" rtl="0" eaLnBrk="1" fontAlgn="auto" latinLnBrk="0" hangingPunct="1">
        <a:lnSpc>
          <a:spcPct val="90000"/>
        </a:lnSpc>
        <a:spcBef>
          <a:spcPts val="441"/>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672358" marR="0" indent="-168090" algn="l" defTabSz="685845" rtl="0" eaLnBrk="1" fontAlgn="auto" latinLnBrk="0" hangingPunct="1">
        <a:lnSpc>
          <a:spcPct val="90000"/>
        </a:lnSpc>
        <a:spcBef>
          <a:spcPts val="441"/>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840448" marR="0" indent="-168090" algn="l" defTabSz="685845" rtl="0" eaLnBrk="1" fontAlgn="auto" latinLnBrk="0" hangingPunct="1">
        <a:lnSpc>
          <a:spcPct val="90000"/>
        </a:lnSpc>
        <a:spcBef>
          <a:spcPts val="441"/>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image" Target="../media/image20.emf"/></Relationships>
</file>

<file path=ppt/slides/_rels/slide19.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10.png"/><Relationship Id="rId7" Type="http://schemas.openxmlformats.org/officeDocument/2006/relationships/image" Target="../media/image27.em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emf"/></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4.tiff"/></Relationships>
</file>

<file path=ppt/slides/_rels/slide29.xml.rels><?xml version="1.0" encoding="UTF-8" standalone="yes"?>
<Relationships xmlns="http://schemas.openxmlformats.org/package/2006/relationships"><Relationship Id="rId3" Type="http://schemas.openxmlformats.org/officeDocument/2006/relationships/hyperlink" Target="https://linktr.ee/clarissesimoes"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35.jpe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p:nvPr/>
        </p:nvSpPr>
        <p:spPr>
          <a:xfrm>
            <a:off x="450000" y="1080000"/>
            <a:ext cx="6582000" cy="240062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dirty="0" err="1">
                <a:solidFill>
                  <a:schemeClr val="lt1"/>
                </a:solidFill>
                <a:latin typeface="Montserrat Black"/>
                <a:ea typeface="Montserrat Black"/>
                <a:cs typeface="Montserrat Black"/>
                <a:sym typeface="Montserrat Black"/>
              </a:rPr>
              <a:t>Módulo</a:t>
            </a:r>
            <a:r>
              <a:rPr lang="en-US" sz="3600" dirty="0">
                <a:solidFill>
                  <a:schemeClr val="lt1"/>
                </a:solidFill>
                <a:latin typeface="Montserrat Black"/>
                <a:ea typeface="Montserrat Black"/>
                <a:cs typeface="Montserrat Black"/>
                <a:sym typeface="Montserrat Black"/>
              </a:rPr>
              <a:t> 2</a:t>
            </a:r>
          </a:p>
          <a:p>
            <a:pPr marL="0" lvl="0" indent="0" algn="l" rtl="0">
              <a:spcBef>
                <a:spcPts val="0"/>
              </a:spcBef>
              <a:spcAft>
                <a:spcPts val="0"/>
              </a:spcAft>
              <a:buNone/>
            </a:pPr>
            <a:r>
              <a:rPr lang="en-US" sz="3600" dirty="0" err="1">
                <a:solidFill>
                  <a:schemeClr val="lt1"/>
                </a:solidFill>
                <a:latin typeface="Montserrat Black"/>
                <a:ea typeface="Montserrat Black"/>
                <a:cs typeface="Montserrat Black"/>
                <a:sym typeface="Montserrat Black"/>
              </a:rPr>
              <a:t>Orientação</a:t>
            </a:r>
            <a:r>
              <a:rPr lang="en-US" sz="3600" dirty="0">
                <a:solidFill>
                  <a:schemeClr val="lt1"/>
                </a:solidFill>
                <a:latin typeface="Montserrat Black"/>
                <a:ea typeface="Montserrat Black"/>
                <a:cs typeface="Montserrat Black"/>
                <a:sym typeface="Montserrat Black"/>
              </a:rPr>
              <a:t> a </a:t>
            </a:r>
            <a:r>
              <a:rPr lang="en-US" sz="3600" dirty="0" err="1">
                <a:solidFill>
                  <a:schemeClr val="lt1"/>
                </a:solidFill>
                <a:latin typeface="Montserrat Black"/>
                <a:ea typeface="Montserrat Black"/>
                <a:cs typeface="Montserrat Black"/>
                <a:sym typeface="Montserrat Black"/>
              </a:rPr>
              <a:t>Objetos</a:t>
            </a:r>
            <a:endParaRPr lang="en-US" sz="3600" dirty="0">
              <a:solidFill>
                <a:schemeClr val="lt1"/>
              </a:solidFill>
              <a:latin typeface="Montserrat Black"/>
              <a:ea typeface="Montserrat Black"/>
              <a:cs typeface="Montserrat Black"/>
              <a:sym typeface="Montserrat Black"/>
            </a:endParaRPr>
          </a:p>
          <a:p>
            <a:pPr marL="0" lvl="0" indent="0" algn="l" rtl="0">
              <a:spcBef>
                <a:spcPts val="0"/>
              </a:spcBef>
              <a:spcAft>
                <a:spcPts val="0"/>
              </a:spcAft>
              <a:buNone/>
            </a:pPr>
            <a:endParaRPr lang="en-US" sz="3600" dirty="0">
              <a:solidFill>
                <a:schemeClr val="lt1"/>
              </a:solidFill>
              <a:latin typeface="Montserrat Black"/>
              <a:ea typeface="Montserrat Black"/>
              <a:cs typeface="Montserrat Black"/>
              <a:sym typeface="Montserrat Black"/>
            </a:endParaRPr>
          </a:p>
          <a:p>
            <a:pPr marL="0" lvl="0" indent="0" algn="l" rtl="0">
              <a:spcBef>
                <a:spcPts val="0"/>
              </a:spcBef>
              <a:spcAft>
                <a:spcPts val="0"/>
              </a:spcAft>
              <a:buNone/>
            </a:pPr>
            <a:r>
              <a:rPr lang="en-US" sz="3600" dirty="0">
                <a:solidFill>
                  <a:schemeClr val="lt1"/>
                </a:solidFill>
                <a:latin typeface="Montserrat Black"/>
                <a:ea typeface="Montserrat Black"/>
                <a:cs typeface="Montserrat Black"/>
                <a:sym typeface="Montserrat Black"/>
              </a:rPr>
              <a:t>Aula 10</a:t>
            </a:r>
            <a:endParaRPr sz="3600" dirty="0">
              <a:solidFill>
                <a:schemeClr val="lt1"/>
              </a:solidFill>
              <a:latin typeface="Montserrat Black"/>
              <a:ea typeface="Montserrat Black"/>
              <a:cs typeface="Montserrat Black"/>
              <a:sym typeface="Montserrat Black"/>
            </a:endParaRPr>
          </a:p>
        </p:txBody>
      </p:sp>
      <p:sp>
        <p:nvSpPr>
          <p:cNvPr id="55" name="Google Shape;55;p13"/>
          <p:cNvSpPr txBox="1"/>
          <p:nvPr/>
        </p:nvSpPr>
        <p:spPr>
          <a:xfrm>
            <a:off x="450001" y="4327833"/>
            <a:ext cx="6581999"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000" b="1" dirty="0" err="1">
                <a:solidFill>
                  <a:srgbClr val="FF609A"/>
                </a:solidFill>
                <a:latin typeface="Montserrat"/>
                <a:ea typeface="Montserrat"/>
                <a:cs typeface="Montserrat"/>
                <a:sym typeface="Montserrat"/>
              </a:rPr>
              <a:t>ConstruDelas</a:t>
            </a:r>
            <a:r>
              <a:rPr lang="pt-BR" sz="2000" b="1" dirty="0">
                <a:solidFill>
                  <a:srgbClr val="FF609A"/>
                </a:solidFill>
                <a:latin typeface="Montserrat"/>
                <a:ea typeface="Montserrat"/>
                <a:cs typeface="Montserrat"/>
                <a:sym typeface="Montserrat"/>
              </a:rPr>
              <a:t> 2022</a:t>
            </a:r>
            <a:endParaRPr lang="pt-BR" sz="2000" b="1" dirty="0">
              <a:solidFill>
                <a:srgbClr val="FF609A"/>
              </a:solidFill>
              <a:latin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p:nvPr/>
        </p:nvSpPr>
        <p:spPr>
          <a:xfrm>
            <a:off x="450000" y="373500"/>
            <a:ext cx="7156200" cy="5847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600" b="1" dirty="0">
                <a:latin typeface="Montserrat"/>
                <a:ea typeface="Montserrat"/>
                <a:cs typeface="Montserrat"/>
                <a:sym typeface="Montserrat"/>
              </a:rPr>
              <a:t>Tipos de Dados</a:t>
            </a:r>
            <a:endParaRPr sz="2600" b="1" dirty="0">
              <a:latin typeface="Montserrat"/>
              <a:ea typeface="Montserrat"/>
              <a:cs typeface="Montserrat"/>
              <a:sym typeface="Montserrat"/>
            </a:endParaRPr>
          </a:p>
        </p:txBody>
      </p:sp>
      <p:graphicFrame>
        <p:nvGraphicFramePr>
          <p:cNvPr id="3" name="Table 2">
            <a:extLst>
              <a:ext uri="{FF2B5EF4-FFF2-40B4-BE49-F238E27FC236}">
                <a16:creationId xmlns:a16="http://schemas.microsoft.com/office/drawing/2014/main" id="{F71754D7-6B68-494E-A545-BD35B9F7CFC5}"/>
              </a:ext>
            </a:extLst>
          </p:cNvPr>
          <p:cNvGraphicFramePr>
            <a:graphicFrameLocks noGrp="1"/>
          </p:cNvGraphicFramePr>
          <p:nvPr/>
        </p:nvGraphicFramePr>
        <p:xfrm>
          <a:off x="736934" y="1096113"/>
          <a:ext cx="7670132" cy="3230537"/>
        </p:xfrm>
        <a:graphic>
          <a:graphicData uri="http://schemas.openxmlformats.org/drawingml/2006/table">
            <a:tbl>
              <a:tblPr firstRow="1">
                <a:tableStyleId>{F5AB1C69-6EDB-4FF4-983F-18BD219EF322}</a:tableStyleId>
              </a:tblPr>
              <a:tblGrid>
                <a:gridCol w="1420719">
                  <a:extLst>
                    <a:ext uri="{9D8B030D-6E8A-4147-A177-3AD203B41FA5}">
                      <a16:colId xmlns:a16="http://schemas.microsoft.com/office/drawing/2014/main" val="1989300845"/>
                    </a:ext>
                  </a:extLst>
                </a:gridCol>
                <a:gridCol w="2911714">
                  <a:extLst>
                    <a:ext uri="{9D8B030D-6E8A-4147-A177-3AD203B41FA5}">
                      <a16:colId xmlns:a16="http://schemas.microsoft.com/office/drawing/2014/main" val="3627500994"/>
                    </a:ext>
                  </a:extLst>
                </a:gridCol>
                <a:gridCol w="3337699">
                  <a:extLst>
                    <a:ext uri="{9D8B030D-6E8A-4147-A177-3AD203B41FA5}">
                      <a16:colId xmlns:a16="http://schemas.microsoft.com/office/drawing/2014/main" val="992390185"/>
                    </a:ext>
                  </a:extLst>
                </a:gridCol>
              </a:tblGrid>
              <a:tr h="469154">
                <a:tc>
                  <a:txBody>
                    <a:bodyPr/>
                    <a:lstStyle/>
                    <a:p>
                      <a:pPr algn="l" fontAlgn="t"/>
                      <a:r>
                        <a:rPr lang="en-US" sz="1600" dirty="0">
                          <a:solidFill>
                            <a:schemeClr val="bg1"/>
                          </a:solidFill>
                          <a:effectLst/>
                        </a:rPr>
                        <a:t>Tipo *</a:t>
                      </a:r>
                    </a:p>
                  </a:txBody>
                  <a:tcPr>
                    <a:solidFill>
                      <a:srgbClr val="FA609B"/>
                    </a:solidFill>
                  </a:tcPr>
                </a:tc>
                <a:tc>
                  <a:txBody>
                    <a:bodyPr/>
                    <a:lstStyle/>
                    <a:p>
                      <a:pPr algn="l" fontAlgn="t"/>
                      <a:r>
                        <a:rPr lang="en-US" sz="1600" dirty="0" err="1">
                          <a:effectLst/>
                        </a:rPr>
                        <a:t>Descrição</a:t>
                      </a:r>
                      <a:endParaRPr lang="en-US" sz="1600" dirty="0">
                        <a:effectLst/>
                      </a:endParaRPr>
                    </a:p>
                  </a:txBody>
                  <a:tcPr>
                    <a:solidFill>
                      <a:srgbClr val="FA609B"/>
                    </a:solidFill>
                  </a:tcPr>
                </a:tc>
                <a:tc>
                  <a:txBody>
                    <a:bodyPr/>
                    <a:lstStyle/>
                    <a:p>
                      <a:pPr algn="l" fontAlgn="t"/>
                      <a:r>
                        <a:rPr lang="en-US" sz="1600" dirty="0" err="1">
                          <a:effectLst/>
                        </a:rPr>
                        <a:t>Exemplo</a:t>
                      </a:r>
                      <a:endParaRPr lang="en-US" sz="1600" dirty="0">
                        <a:effectLst/>
                      </a:endParaRPr>
                    </a:p>
                  </a:txBody>
                  <a:tcPr>
                    <a:solidFill>
                      <a:srgbClr val="FA609B"/>
                    </a:solidFill>
                  </a:tcPr>
                </a:tc>
                <a:extLst>
                  <a:ext uri="{0D108BD9-81ED-4DB2-BD59-A6C34878D82A}">
                    <a16:rowId xmlns:a16="http://schemas.microsoft.com/office/drawing/2014/main" val="16423779"/>
                  </a:ext>
                </a:extLst>
              </a:tr>
              <a:tr h="613508">
                <a:tc>
                  <a:txBody>
                    <a:bodyPr/>
                    <a:lstStyle/>
                    <a:p>
                      <a:pPr algn="l" fontAlgn="t">
                        <a:lnSpc>
                          <a:spcPct val="100000"/>
                        </a:lnSpc>
                        <a:spcAft>
                          <a:spcPts val="600"/>
                        </a:spcAft>
                      </a:pPr>
                      <a:r>
                        <a:rPr lang="en-US" sz="1400" dirty="0">
                          <a:effectLst/>
                          <a:latin typeface="Consolas" panose="020B0609020204030204" pitchFamily="49" charset="0"/>
                          <a:cs typeface="Consolas" panose="020B0609020204030204" pitchFamily="49" charset="0"/>
                        </a:rPr>
                        <a:t>int</a:t>
                      </a:r>
                    </a:p>
                    <a:p>
                      <a:pPr algn="l" fontAlgn="t">
                        <a:lnSpc>
                          <a:spcPct val="100000"/>
                        </a:lnSpc>
                        <a:spcAft>
                          <a:spcPts val="600"/>
                        </a:spcAft>
                      </a:pPr>
                      <a:r>
                        <a:rPr lang="en-US" sz="1400" dirty="0">
                          <a:effectLst/>
                          <a:latin typeface="Consolas" panose="020B0609020204030204" pitchFamily="49" charset="0"/>
                          <a:cs typeface="Consolas" panose="020B0609020204030204" pitchFamily="49" charset="0"/>
                        </a:rPr>
                        <a:t>float</a:t>
                      </a:r>
                    </a:p>
                  </a:txBody>
                  <a:tcPr/>
                </a:tc>
                <a:tc>
                  <a:txBody>
                    <a:bodyPr/>
                    <a:lstStyle/>
                    <a:p>
                      <a:pPr algn="l" fontAlgn="t">
                        <a:lnSpc>
                          <a:spcPct val="100000"/>
                        </a:lnSpc>
                        <a:spcAft>
                          <a:spcPts val="600"/>
                        </a:spcAft>
                      </a:pPr>
                      <a:r>
                        <a:rPr lang="en-US" sz="1400" dirty="0" err="1">
                          <a:effectLst/>
                        </a:rPr>
                        <a:t>Tipos</a:t>
                      </a:r>
                      <a:r>
                        <a:rPr lang="en-US" sz="1400" dirty="0">
                          <a:effectLst/>
                        </a:rPr>
                        <a:t> </a:t>
                      </a:r>
                      <a:r>
                        <a:rPr lang="en-US" sz="1400" dirty="0" err="1">
                          <a:effectLst/>
                        </a:rPr>
                        <a:t>numéricos</a:t>
                      </a:r>
                      <a:endParaRPr lang="en-US" sz="1400" dirty="0">
                        <a:effectLst/>
                      </a:endParaRPr>
                    </a:p>
                  </a:txBody>
                  <a:tcPr/>
                </a:tc>
                <a:tc>
                  <a:txBody>
                    <a:bodyPr/>
                    <a:lstStyle/>
                    <a:p>
                      <a:pPr algn="l" fontAlgn="t">
                        <a:lnSpc>
                          <a:spcPct val="100000"/>
                        </a:lnSpc>
                        <a:spcAft>
                          <a:spcPts val="600"/>
                        </a:spcAft>
                      </a:pPr>
                      <a:r>
                        <a:rPr lang="en-US" sz="1400" dirty="0" err="1">
                          <a:effectLst/>
                          <a:latin typeface="Consolas" panose="020B0609020204030204" pitchFamily="49" charset="0"/>
                          <a:cs typeface="Consolas" panose="020B0609020204030204" pitchFamily="49" charset="0"/>
                        </a:rPr>
                        <a:t>ex_int</a:t>
                      </a:r>
                      <a:r>
                        <a:rPr lang="en-US" sz="1400" dirty="0">
                          <a:effectLst/>
                          <a:latin typeface="Consolas" panose="020B0609020204030204" pitchFamily="49" charset="0"/>
                          <a:cs typeface="Consolas" panose="020B0609020204030204" pitchFamily="49" charset="0"/>
                        </a:rPr>
                        <a:t> = 10</a:t>
                      </a:r>
                    </a:p>
                    <a:p>
                      <a:pPr marL="0" marR="0" lvl="0" indent="0" algn="l" defTabSz="914400" rtl="0" eaLnBrk="1" fontAlgn="t" latinLnBrk="0" hangingPunct="1">
                        <a:lnSpc>
                          <a:spcPct val="100000"/>
                        </a:lnSpc>
                        <a:spcBef>
                          <a:spcPts val="0"/>
                        </a:spcBef>
                        <a:spcAft>
                          <a:spcPts val="600"/>
                        </a:spcAft>
                        <a:buClr>
                          <a:srgbClr val="000000"/>
                        </a:buClr>
                        <a:buSzTx/>
                        <a:buFont typeface="Arial"/>
                        <a:buNone/>
                        <a:tabLst/>
                        <a:defRPr/>
                      </a:pPr>
                      <a:r>
                        <a:rPr lang="en-US" sz="1400" dirty="0" err="1">
                          <a:effectLst/>
                          <a:latin typeface="Consolas" panose="020B0609020204030204" pitchFamily="49" charset="0"/>
                          <a:cs typeface="Consolas" panose="020B0609020204030204" pitchFamily="49" charset="0"/>
                        </a:rPr>
                        <a:t>ex_float</a:t>
                      </a:r>
                      <a:r>
                        <a:rPr lang="en-US" sz="1400" dirty="0">
                          <a:effectLst/>
                          <a:latin typeface="Consolas" panose="020B0609020204030204" pitchFamily="49" charset="0"/>
                          <a:cs typeface="Consolas" panose="020B0609020204030204" pitchFamily="49" charset="0"/>
                        </a:rPr>
                        <a:t> = 10.0</a:t>
                      </a:r>
                    </a:p>
                  </a:txBody>
                  <a:tcPr/>
                </a:tc>
                <a:extLst>
                  <a:ext uri="{0D108BD9-81ED-4DB2-BD59-A6C34878D82A}">
                    <a16:rowId xmlns:a16="http://schemas.microsoft.com/office/drawing/2014/main" val="4058309008"/>
                  </a:ext>
                </a:extLst>
              </a:tr>
              <a:tr h="360887">
                <a:tc>
                  <a:txBody>
                    <a:bodyPr/>
                    <a:lstStyle/>
                    <a:p>
                      <a:pPr algn="l" fontAlgn="t">
                        <a:lnSpc>
                          <a:spcPct val="100000"/>
                        </a:lnSpc>
                        <a:spcAft>
                          <a:spcPts val="600"/>
                        </a:spcAft>
                      </a:pPr>
                      <a:r>
                        <a:rPr lang="en-US" sz="1400" dirty="0">
                          <a:effectLst/>
                          <a:latin typeface="Consolas" panose="020B0609020204030204" pitchFamily="49" charset="0"/>
                          <a:cs typeface="Consolas" panose="020B0609020204030204" pitchFamily="49" charset="0"/>
                        </a:rPr>
                        <a:t>string</a:t>
                      </a:r>
                    </a:p>
                  </a:txBody>
                  <a:tcPr/>
                </a:tc>
                <a:tc>
                  <a:txBody>
                    <a:bodyPr/>
                    <a:lstStyle/>
                    <a:p>
                      <a:pPr algn="l" fontAlgn="t">
                        <a:lnSpc>
                          <a:spcPct val="100000"/>
                        </a:lnSpc>
                        <a:spcAft>
                          <a:spcPts val="600"/>
                        </a:spcAft>
                      </a:pPr>
                      <a:r>
                        <a:rPr lang="en-US" sz="1400" dirty="0">
                          <a:effectLst/>
                        </a:rPr>
                        <a:t>Tipo de </a:t>
                      </a:r>
                      <a:r>
                        <a:rPr lang="en-US" sz="1400" dirty="0" err="1">
                          <a:effectLst/>
                        </a:rPr>
                        <a:t>texto</a:t>
                      </a:r>
                      <a:endParaRPr lang="en-US" sz="1400" dirty="0">
                        <a:effectLst/>
                      </a:endParaRPr>
                    </a:p>
                  </a:txBody>
                  <a:tcPr/>
                </a:tc>
                <a:tc>
                  <a:txBody>
                    <a:bodyPr/>
                    <a:lstStyle/>
                    <a:p>
                      <a:pPr algn="l" fontAlgn="t">
                        <a:lnSpc>
                          <a:spcPct val="100000"/>
                        </a:lnSpc>
                        <a:spcAft>
                          <a:spcPts val="600"/>
                        </a:spcAft>
                      </a:pPr>
                      <a:r>
                        <a:rPr lang="en-US" sz="1400" dirty="0" err="1">
                          <a:effectLst/>
                          <a:latin typeface="Consolas" panose="020B0609020204030204" pitchFamily="49" charset="0"/>
                          <a:cs typeface="Consolas" panose="020B0609020204030204" pitchFamily="49" charset="0"/>
                        </a:rPr>
                        <a:t>ex_str</a:t>
                      </a:r>
                      <a:r>
                        <a:rPr lang="en-US" sz="1400" dirty="0">
                          <a:effectLst/>
                          <a:latin typeface="Consolas" panose="020B0609020204030204" pitchFamily="49" charset="0"/>
                          <a:cs typeface="Consolas" panose="020B0609020204030204" pitchFamily="49" charset="0"/>
                        </a:rPr>
                        <a:t> = "</a:t>
                      </a:r>
                      <a:r>
                        <a:rPr lang="en-US" sz="1400" dirty="0" err="1">
                          <a:effectLst/>
                          <a:latin typeface="Consolas" panose="020B0609020204030204" pitchFamily="49" charset="0"/>
                          <a:cs typeface="Consolas" panose="020B0609020204030204" pitchFamily="49" charset="0"/>
                        </a:rPr>
                        <a:t>texto</a:t>
                      </a:r>
                      <a:r>
                        <a:rPr lang="en-US" sz="1400" dirty="0">
                          <a:effectLst/>
                          <a:latin typeface="Consolas" panose="020B0609020204030204" pitchFamily="49" charset="0"/>
                          <a:cs typeface="Consolas" panose="020B0609020204030204" pitchFamily="49" charset="0"/>
                        </a:rPr>
                        <a:t> literal"</a:t>
                      </a:r>
                    </a:p>
                  </a:txBody>
                  <a:tcPr/>
                </a:tc>
                <a:extLst>
                  <a:ext uri="{0D108BD9-81ED-4DB2-BD59-A6C34878D82A}">
                    <a16:rowId xmlns:a16="http://schemas.microsoft.com/office/drawing/2014/main" val="4106573008"/>
                  </a:ext>
                </a:extLst>
              </a:tr>
              <a:tr h="613508">
                <a:tc>
                  <a:txBody>
                    <a:bodyPr/>
                    <a:lstStyle/>
                    <a:p>
                      <a:pPr algn="l" fontAlgn="t">
                        <a:lnSpc>
                          <a:spcPct val="100000"/>
                        </a:lnSpc>
                        <a:spcAft>
                          <a:spcPts val="600"/>
                        </a:spcAft>
                      </a:pPr>
                      <a:r>
                        <a:rPr lang="en-US" sz="1400" dirty="0" err="1">
                          <a:effectLst/>
                          <a:latin typeface="Consolas" panose="020B0609020204030204" pitchFamily="49" charset="0"/>
                          <a:cs typeface="Consolas" panose="020B0609020204030204" pitchFamily="49" charset="0"/>
                        </a:rPr>
                        <a:t>boolean</a:t>
                      </a:r>
                      <a:endParaRPr lang="en-US" sz="1400" dirty="0">
                        <a:effectLst/>
                        <a:latin typeface="Consolas" panose="020B0609020204030204" pitchFamily="49" charset="0"/>
                        <a:cs typeface="Consolas" panose="020B0609020204030204" pitchFamily="49" charset="0"/>
                      </a:endParaRPr>
                    </a:p>
                  </a:txBody>
                  <a:tcPr/>
                </a:tc>
                <a:tc>
                  <a:txBody>
                    <a:bodyPr/>
                    <a:lstStyle/>
                    <a:p>
                      <a:pPr algn="l" fontAlgn="t">
                        <a:lnSpc>
                          <a:spcPct val="100000"/>
                        </a:lnSpc>
                        <a:spcAft>
                          <a:spcPts val="600"/>
                        </a:spcAft>
                      </a:pPr>
                      <a:r>
                        <a:rPr lang="en-US" sz="1400" dirty="0" err="1">
                          <a:effectLst/>
                        </a:rPr>
                        <a:t>Tipos</a:t>
                      </a:r>
                      <a:r>
                        <a:rPr lang="en-US" sz="1400" dirty="0">
                          <a:effectLst/>
                        </a:rPr>
                        <a:t> </a:t>
                      </a:r>
                      <a:r>
                        <a:rPr lang="en-US" sz="1400" dirty="0" err="1">
                          <a:effectLst/>
                        </a:rPr>
                        <a:t>booleano</a:t>
                      </a:r>
                      <a:r>
                        <a:rPr lang="en-US" sz="1400" dirty="0">
                          <a:effectLst/>
                        </a:rPr>
                        <a:t> </a:t>
                      </a:r>
                      <a:br>
                        <a:rPr lang="en-US" sz="1400" dirty="0">
                          <a:effectLst/>
                        </a:rPr>
                      </a:br>
                      <a:r>
                        <a:rPr lang="en-US" sz="1400" dirty="0">
                          <a:effectLst/>
                        </a:rPr>
                        <a:t>(</a:t>
                      </a:r>
                      <a:r>
                        <a:rPr lang="en-US" sz="1400" dirty="0" err="1">
                          <a:effectLst/>
                        </a:rPr>
                        <a:t>verdadeiro</a:t>
                      </a:r>
                      <a:r>
                        <a:rPr lang="en-US" sz="1400" dirty="0">
                          <a:effectLst/>
                        </a:rPr>
                        <a:t> </a:t>
                      </a:r>
                      <a:r>
                        <a:rPr lang="en-US" sz="1400" dirty="0" err="1">
                          <a:effectLst/>
                        </a:rPr>
                        <a:t>ou</a:t>
                      </a:r>
                      <a:r>
                        <a:rPr lang="en-US" sz="1400" dirty="0">
                          <a:effectLst/>
                        </a:rPr>
                        <a:t> </a:t>
                      </a:r>
                      <a:r>
                        <a:rPr lang="en-US" sz="1400" dirty="0" err="1">
                          <a:effectLst/>
                        </a:rPr>
                        <a:t>falso</a:t>
                      </a:r>
                      <a:r>
                        <a:rPr lang="en-US" sz="1400" dirty="0">
                          <a:effectLst/>
                        </a:rPr>
                        <a:t>)</a:t>
                      </a:r>
                    </a:p>
                  </a:txBody>
                  <a:tcPr/>
                </a:tc>
                <a:tc>
                  <a:txBody>
                    <a:bodyPr/>
                    <a:lstStyle/>
                    <a:p>
                      <a:pPr algn="l" fontAlgn="t">
                        <a:lnSpc>
                          <a:spcPct val="100000"/>
                        </a:lnSpc>
                        <a:spcAft>
                          <a:spcPts val="600"/>
                        </a:spcAft>
                      </a:pPr>
                      <a:r>
                        <a:rPr lang="en-US" sz="1400" dirty="0" err="1">
                          <a:effectLst/>
                          <a:latin typeface="Consolas" panose="020B0609020204030204" pitchFamily="49" charset="0"/>
                          <a:cs typeface="Consolas" panose="020B0609020204030204" pitchFamily="49" charset="0"/>
                        </a:rPr>
                        <a:t>ex_boolean</a:t>
                      </a:r>
                      <a:r>
                        <a:rPr lang="en-US" sz="1400" dirty="0">
                          <a:effectLst/>
                          <a:latin typeface="Consolas" panose="020B0609020204030204" pitchFamily="49" charset="0"/>
                          <a:cs typeface="Consolas" panose="020B0609020204030204" pitchFamily="49" charset="0"/>
                        </a:rPr>
                        <a:t> = True</a:t>
                      </a:r>
                    </a:p>
                  </a:txBody>
                  <a:tcPr/>
                </a:tc>
                <a:extLst>
                  <a:ext uri="{0D108BD9-81ED-4DB2-BD59-A6C34878D82A}">
                    <a16:rowId xmlns:a16="http://schemas.microsoft.com/office/drawing/2014/main" val="3643750653"/>
                  </a:ext>
                </a:extLst>
              </a:tr>
              <a:tr h="1118750">
                <a:tc>
                  <a:txBody>
                    <a:bodyPr/>
                    <a:lstStyle/>
                    <a:p>
                      <a:pPr algn="l" fontAlgn="t">
                        <a:lnSpc>
                          <a:spcPct val="100000"/>
                        </a:lnSpc>
                        <a:spcAft>
                          <a:spcPts val="600"/>
                        </a:spcAft>
                      </a:pPr>
                      <a:r>
                        <a:rPr lang="en-US" sz="1400" dirty="0">
                          <a:effectLst/>
                          <a:latin typeface="Consolas" panose="020B0609020204030204" pitchFamily="49" charset="0"/>
                          <a:cs typeface="Consolas" panose="020B0609020204030204" pitchFamily="49" charset="0"/>
                        </a:rPr>
                        <a:t>date</a:t>
                      </a:r>
                    </a:p>
                    <a:p>
                      <a:pPr algn="l" fontAlgn="t">
                        <a:lnSpc>
                          <a:spcPct val="100000"/>
                        </a:lnSpc>
                        <a:spcAft>
                          <a:spcPts val="600"/>
                        </a:spcAft>
                      </a:pPr>
                      <a:r>
                        <a:rPr lang="en-US" sz="1400" dirty="0">
                          <a:effectLst/>
                          <a:latin typeface="Consolas" panose="020B0609020204030204" pitchFamily="49" charset="0"/>
                          <a:cs typeface="Consolas" panose="020B0609020204030204" pitchFamily="49" charset="0"/>
                        </a:rPr>
                        <a:t>time</a:t>
                      </a:r>
                    </a:p>
                    <a:p>
                      <a:pPr algn="l" fontAlgn="t">
                        <a:lnSpc>
                          <a:spcPct val="100000"/>
                        </a:lnSpc>
                        <a:spcAft>
                          <a:spcPts val="600"/>
                        </a:spcAft>
                      </a:pPr>
                      <a:r>
                        <a:rPr lang="en-US" sz="1400" dirty="0">
                          <a:effectLst/>
                          <a:latin typeface="Consolas" panose="020B0609020204030204" pitchFamily="49" charset="0"/>
                          <a:cs typeface="Consolas" panose="020B0609020204030204" pitchFamily="49" charset="0"/>
                        </a:rPr>
                        <a:t>datetime</a:t>
                      </a:r>
                    </a:p>
                    <a:p>
                      <a:pPr algn="l" fontAlgn="t">
                        <a:lnSpc>
                          <a:spcPct val="100000"/>
                        </a:lnSpc>
                        <a:spcAft>
                          <a:spcPts val="600"/>
                        </a:spcAft>
                      </a:pPr>
                      <a:r>
                        <a:rPr lang="en-US" sz="1400" dirty="0" err="1">
                          <a:effectLst/>
                          <a:latin typeface="Consolas" panose="020B0609020204030204" pitchFamily="49" charset="0"/>
                          <a:cs typeface="Consolas" panose="020B0609020204030204" pitchFamily="49" charset="0"/>
                        </a:rPr>
                        <a:t>timedelta</a:t>
                      </a:r>
                      <a:endParaRPr lang="en-US" sz="1400" dirty="0">
                        <a:effectLst/>
                        <a:latin typeface="Consolas" panose="020B0609020204030204" pitchFamily="49" charset="0"/>
                        <a:cs typeface="Consolas" panose="020B0609020204030204" pitchFamily="49" charset="0"/>
                      </a:endParaRPr>
                    </a:p>
                  </a:txBody>
                  <a:tcPr/>
                </a:tc>
                <a:tc>
                  <a:txBody>
                    <a:bodyPr/>
                    <a:lstStyle/>
                    <a:p>
                      <a:pPr algn="l" fontAlgn="t">
                        <a:lnSpc>
                          <a:spcPct val="100000"/>
                        </a:lnSpc>
                        <a:spcAft>
                          <a:spcPts val="600"/>
                        </a:spcAft>
                      </a:pPr>
                      <a:r>
                        <a:rPr lang="en-US" sz="1400" dirty="0" err="1">
                          <a:effectLst/>
                        </a:rPr>
                        <a:t>Ano</a:t>
                      </a:r>
                      <a:r>
                        <a:rPr lang="en-US" sz="1400" dirty="0">
                          <a:effectLst/>
                        </a:rPr>
                        <a:t>, </a:t>
                      </a:r>
                      <a:r>
                        <a:rPr lang="en-US" sz="1400" dirty="0" err="1">
                          <a:effectLst/>
                        </a:rPr>
                        <a:t>mês</a:t>
                      </a:r>
                      <a:r>
                        <a:rPr lang="en-US" sz="1400" dirty="0">
                          <a:effectLst/>
                        </a:rPr>
                        <a:t> e </a:t>
                      </a:r>
                      <a:r>
                        <a:rPr lang="en-US" sz="1400" dirty="0" err="1">
                          <a:effectLst/>
                        </a:rPr>
                        <a:t>dia</a:t>
                      </a:r>
                      <a:endParaRPr lang="en-US" sz="1400" dirty="0">
                        <a:effectLst/>
                      </a:endParaRPr>
                    </a:p>
                    <a:p>
                      <a:pPr algn="l" fontAlgn="t">
                        <a:lnSpc>
                          <a:spcPct val="100000"/>
                        </a:lnSpc>
                        <a:spcAft>
                          <a:spcPts val="600"/>
                        </a:spcAft>
                      </a:pPr>
                      <a:r>
                        <a:rPr lang="en-US" sz="1400" dirty="0">
                          <a:effectLst/>
                        </a:rPr>
                        <a:t>Hora, </a:t>
                      </a:r>
                      <a:r>
                        <a:rPr lang="en-US" sz="1400" dirty="0" err="1">
                          <a:effectLst/>
                        </a:rPr>
                        <a:t>minuto</a:t>
                      </a:r>
                      <a:r>
                        <a:rPr lang="en-US" sz="1400" dirty="0">
                          <a:effectLst/>
                        </a:rPr>
                        <a:t>, </a:t>
                      </a:r>
                      <a:r>
                        <a:rPr lang="en-US" sz="1400" dirty="0" err="1">
                          <a:effectLst/>
                        </a:rPr>
                        <a:t>degundo</a:t>
                      </a:r>
                      <a:endParaRPr lang="en-US" sz="1400" dirty="0">
                        <a:effectLst/>
                      </a:endParaRPr>
                    </a:p>
                    <a:p>
                      <a:pPr algn="l" fontAlgn="t">
                        <a:lnSpc>
                          <a:spcPct val="100000"/>
                        </a:lnSpc>
                        <a:spcAft>
                          <a:spcPts val="600"/>
                        </a:spcAft>
                      </a:pPr>
                      <a:r>
                        <a:rPr lang="en-US" sz="1400" dirty="0" err="1">
                          <a:effectLst/>
                        </a:rPr>
                        <a:t>Dia</a:t>
                      </a:r>
                      <a:r>
                        <a:rPr lang="en-US" sz="1400" dirty="0">
                          <a:effectLst/>
                        </a:rPr>
                        <a:t> e hora </a:t>
                      </a:r>
                      <a:r>
                        <a:rPr lang="en-US" sz="1400" dirty="0" err="1">
                          <a:effectLst/>
                        </a:rPr>
                        <a:t>juntos</a:t>
                      </a:r>
                      <a:endParaRPr lang="en-US" sz="1400" dirty="0">
                        <a:effectLst/>
                      </a:endParaRPr>
                    </a:p>
                    <a:p>
                      <a:pPr algn="l" fontAlgn="t">
                        <a:lnSpc>
                          <a:spcPct val="100000"/>
                        </a:lnSpc>
                        <a:spcAft>
                          <a:spcPts val="600"/>
                        </a:spcAft>
                      </a:pPr>
                      <a:r>
                        <a:rPr lang="en-US" sz="1400" dirty="0" err="1">
                          <a:effectLst/>
                        </a:rPr>
                        <a:t>Duração</a:t>
                      </a:r>
                      <a:r>
                        <a:rPr lang="en-US" sz="1400" dirty="0">
                          <a:effectLst/>
                        </a:rPr>
                        <a:t> de tempo</a:t>
                      </a:r>
                    </a:p>
                  </a:txBody>
                  <a:tcPr/>
                </a:tc>
                <a:tc>
                  <a:txBody>
                    <a:bodyPr/>
                    <a:lstStyle/>
                    <a:p>
                      <a:pPr marL="0" marR="0" lvl="0" indent="0" algn="l" defTabSz="914400" rtl="0" eaLnBrk="1" fontAlgn="t" latinLnBrk="0" hangingPunct="1">
                        <a:lnSpc>
                          <a:spcPct val="100000"/>
                        </a:lnSpc>
                        <a:spcBef>
                          <a:spcPts val="0"/>
                        </a:spcBef>
                        <a:spcAft>
                          <a:spcPts val="600"/>
                        </a:spcAft>
                        <a:buClr>
                          <a:srgbClr val="000000"/>
                        </a:buClr>
                        <a:buSzTx/>
                        <a:buFont typeface="Arial"/>
                        <a:buNone/>
                        <a:tabLst/>
                        <a:defRPr/>
                      </a:pPr>
                      <a:r>
                        <a:rPr lang="en-US" sz="1400" b="0" i="0" u="none" strike="noStrike" cap="none" dirty="0" err="1">
                          <a:solidFill>
                            <a:schemeClr val="dk1"/>
                          </a:solidFill>
                          <a:effectLst/>
                          <a:latin typeface="Consolas" panose="020B0609020204030204" pitchFamily="49" charset="0"/>
                          <a:ea typeface="+mn-ea"/>
                          <a:cs typeface="Consolas" panose="020B0609020204030204" pitchFamily="49" charset="0"/>
                          <a:sym typeface="Arial"/>
                        </a:rPr>
                        <a:t>ex_date</a:t>
                      </a:r>
                      <a:r>
                        <a:rPr lang="en-US" sz="1400" b="0" i="0" u="none" strike="noStrike" cap="none" dirty="0">
                          <a:solidFill>
                            <a:schemeClr val="dk1"/>
                          </a:solidFill>
                          <a:effectLst/>
                          <a:latin typeface="Consolas" panose="020B0609020204030204" pitchFamily="49" charset="0"/>
                          <a:ea typeface="+mn-ea"/>
                          <a:cs typeface="Consolas" panose="020B0609020204030204" pitchFamily="49" charset="0"/>
                          <a:sym typeface="Arial"/>
                        </a:rPr>
                        <a:t> = date(2022,4,18)</a:t>
                      </a:r>
                      <a:endParaRPr lang="en-US" sz="1400" dirty="0">
                        <a:effectLst/>
                        <a:latin typeface="Consolas" panose="020B0609020204030204" pitchFamily="49" charset="0"/>
                        <a:cs typeface="Consolas" panose="020B0609020204030204" pitchFamily="49" charset="0"/>
                      </a:endParaRPr>
                    </a:p>
                    <a:p>
                      <a:pPr algn="l" fontAlgn="t">
                        <a:lnSpc>
                          <a:spcPct val="100000"/>
                        </a:lnSpc>
                        <a:spcAft>
                          <a:spcPts val="600"/>
                        </a:spcAft>
                      </a:pPr>
                      <a:r>
                        <a:rPr lang="en-US" sz="1400" dirty="0" err="1">
                          <a:effectLst/>
                          <a:latin typeface="Consolas" panose="020B0609020204030204" pitchFamily="49" charset="0"/>
                          <a:cs typeface="Consolas" panose="020B0609020204030204" pitchFamily="49" charset="0"/>
                        </a:rPr>
                        <a:t>ex_time</a:t>
                      </a:r>
                      <a:r>
                        <a:rPr lang="en-US" sz="1400" dirty="0">
                          <a:effectLst/>
                          <a:latin typeface="Consolas" panose="020B0609020204030204" pitchFamily="49" charset="0"/>
                          <a:cs typeface="Consolas" panose="020B0609020204030204" pitchFamily="49" charset="0"/>
                        </a:rPr>
                        <a:t> = time(21,30,00)</a:t>
                      </a:r>
                    </a:p>
                    <a:p>
                      <a:pPr marL="0" marR="0" lvl="0" indent="0" algn="l" defTabSz="914400" rtl="0" eaLnBrk="1" fontAlgn="t" latinLnBrk="0" hangingPunct="1">
                        <a:lnSpc>
                          <a:spcPct val="100000"/>
                        </a:lnSpc>
                        <a:spcBef>
                          <a:spcPts val="0"/>
                        </a:spcBef>
                        <a:spcAft>
                          <a:spcPts val="600"/>
                        </a:spcAft>
                        <a:buClr>
                          <a:srgbClr val="000000"/>
                        </a:buClr>
                        <a:buSzTx/>
                        <a:buFont typeface="Arial"/>
                        <a:buNone/>
                        <a:tabLst/>
                        <a:defRPr/>
                      </a:pPr>
                      <a:r>
                        <a:rPr lang="en-US" sz="1400" dirty="0" err="1">
                          <a:effectLst/>
                          <a:latin typeface="Consolas" panose="020B0609020204030204" pitchFamily="49" charset="0"/>
                          <a:cs typeface="Consolas" panose="020B0609020204030204" pitchFamily="49" charset="0"/>
                        </a:rPr>
                        <a:t>ex_datetime</a:t>
                      </a:r>
                      <a:r>
                        <a:rPr lang="en-US" sz="1400" dirty="0">
                          <a:effectLst/>
                          <a:latin typeface="Consolas" panose="020B0609020204030204" pitchFamily="49" charset="0"/>
                          <a:cs typeface="Consolas" panose="020B0609020204030204" pitchFamily="49" charset="0"/>
                        </a:rPr>
                        <a:t> = </a:t>
                      </a:r>
                      <a:r>
                        <a:rPr lang="en-US" sz="1400" dirty="0" err="1">
                          <a:effectLst/>
                          <a:latin typeface="Consolas" panose="020B0609020204030204" pitchFamily="49" charset="0"/>
                          <a:cs typeface="Consolas" panose="020B0609020204030204" pitchFamily="49" charset="0"/>
                        </a:rPr>
                        <a:t>datetime.now</a:t>
                      </a:r>
                      <a:r>
                        <a:rPr lang="en-US" sz="1400" dirty="0">
                          <a:effectLst/>
                          <a:latin typeface="Consolas" panose="020B0609020204030204" pitchFamily="49" charset="0"/>
                          <a:cs typeface="Consolas" panose="020B0609020204030204" pitchFamily="49" charset="0"/>
                        </a:rPr>
                        <a:t>()</a:t>
                      </a:r>
                    </a:p>
                    <a:p>
                      <a:pPr algn="l" fontAlgn="t">
                        <a:lnSpc>
                          <a:spcPct val="100000"/>
                        </a:lnSpc>
                        <a:spcAft>
                          <a:spcPts val="600"/>
                        </a:spcAft>
                      </a:pPr>
                      <a:r>
                        <a:rPr lang="en-US" sz="1400" dirty="0" err="1">
                          <a:effectLst/>
                          <a:latin typeface="Consolas" panose="020B0609020204030204" pitchFamily="49" charset="0"/>
                          <a:cs typeface="Consolas" panose="020B0609020204030204" pitchFamily="49" charset="0"/>
                        </a:rPr>
                        <a:t>ex_timedelta</a:t>
                      </a:r>
                      <a:r>
                        <a:rPr lang="en-US" sz="1400" dirty="0">
                          <a:effectLst/>
                          <a:latin typeface="Consolas" panose="020B0609020204030204" pitchFamily="49" charset="0"/>
                          <a:cs typeface="Consolas" panose="020B0609020204030204" pitchFamily="49" charset="0"/>
                        </a:rPr>
                        <a:t> = </a:t>
                      </a:r>
                      <a:r>
                        <a:rPr lang="en-US" sz="1400" dirty="0" err="1">
                          <a:effectLst/>
                          <a:latin typeface="Consolas" panose="020B0609020204030204" pitchFamily="49" charset="0"/>
                          <a:cs typeface="Consolas" panose="020B0609020204030204" pitchFamily="49" charset="0"/>
                        </a:rPr>
                        <a:t>timedelta</a:t>
                      </a:r>
                      <a:r>
                        <a:rPr lang="en-US" sz="1400" dirty="0">
                          <a:effectLst/>
                          <a:latin typeface="Consolas" panose="020B0609020204030204" pitchFamily="49" charset="0"/>
                          <a:cs typeface="Consolas" panose="020B0609020204030204" pitchFamily="49" charset="0"/>
                        </a:rPr>
                        <a:t>(days=1)</a:t>
                      </a:r>
                    </a:p>
                  </a:txBody>
                  <a:tcPr/>
                </a:tc>
                <a:extLst>
                  <a:ext uri="{0D108BD9-81ED-4DB2-BD59-A6C34878D82A}">
                    <a16:rowId xmlns:a16="http://schemas.microsoft.com/office/drawing/2014/main" val="4186806697"/>
                  </a:ext>
                </a:extLst>
              </a:tr>
            </a:tbl>
          </a:graphicData>
        </a:graphic>
      </p:graphicFrame>
      <p:sp>
        <p:nvSpPr>
          <p:cNvPr id="5" name="Rectangle 4">
            <a:extLst>
              <a:ext uri="{FF2B5EF4-FFF2-40B4-BE49-F238E27FC236}">
                <a16:creationId xmlns:a16="http://schemas.microsoft.com/office/drawing/2014/main" id="{1A38F5FE-0A17-1246-9B17-AFC09E25B9E6}"/>
              </a:ext>
            </a:extLst>
          </p:cNvPr>
          <p:cNvSpPr/>
          <p:nvPr/>
        </p:nvSpPr>
        <p:spPr>
          <a:xfrm>
            <a:off x="736934" y="4462223"/>
            <a:ext cx="3310522" cy="307777"/>
          </a:xfrm>
          <a:prstGeom prst="rect">
            <a:avLst/>
          </a:prstGeom>
        </p:spPr>
        <p:txBody>
          <a:bodyPr wrap="none">
            <a:spAutoFit/>
          </a:bodyPr>
          <a:lstStyle/>
          <a:p>
            <a:pPr lvl="0"/>
            <a:r>
              <a:rPr lang="en-US" dirty="0"/>
              <a:t>* </a:t>
            </a:r>
            <a:r>
              <a:rPr lang="en-US" dirty="0" err="1"/>
              <a:t>Existem</a:t>
            </a:r>
            <a:r>
              <a:rPr lang="en-US" dirty="0"/>
              <a:t> outros </a:t>
            </a:r>
            <a:r>
              <a:rPr lang="en-US" dirty="0" err="1"/>
              <a:t>tipos</a:t>
            </a:r>
            <a:r>
              <a:rPr lang="en-US" dirty="0"/>
              <a:t> </a:t>
            </a:r>
            <a:r>
              <a:rPr lang="en-US" dirty="0" err="1"/>
              <a:t>não</a:t>
            </a:r>
            <a:r>
              <a:rPr lang="en-US" dirty="0"/>
              <a:t> </a:t>
            </a:r>
            <a:r>
              <a:rPr lang="en-US" dirty="0" err="1"/>
              <a:t>listados</a:t>
            </a:r>
            <a:r>
              <a:rPr lang="en-US" dirty="0"/>
              <a:t> </a:t>
            </a:r>
            <a:r>
              <a:rPr lang="en-US" dirty="0" err="1"/>
              <a:t>aqui</a:t>
            </a:r>
            <a:endParaRPr lang="en-US" dirty="0"/>
          </a:p>
        </p:txBody>
      </p:sp>
    </p:spTree>
    <p:extLst>
      <p:ext uri="{BB962C8B-B14F-4D97-AF65-F5344CB8AC3E}">
        <p14:creationId xmlns:p14="http://schemas.microsoft.com/office/powerpoint/2010/main" val="2318063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p:nvPr/>
        </p:nvSpPr>
        <p:spPr>
          <a:xfrm>
            <a:off x="450000" y="373500"/>
            <a:ext cx="7156200" cy="5847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600" b="1" dirty="0">
                <a:latin typeface="Montserrat"/>
                <a:ea typeface="Montserrat"/>
                <a:cs typeface="Montserrat"/>
                <a:sym typeface="Montserrat"/>
              </a:rPr>
              <a:t>Operadores e operações</a:t>
            </a:r>
            <a:endParaRPr sz="2600" b="1" dirty="0">
              <a:latin typeface="Montserrat"/>
              <a:ea typeface="Montserrat"/>
              <a:cs typeface="Montserrat"/>
              <a:sym typeface="Montserrat"/>
            </a:endParaRPr>
          </a:p>
        </p:txBody>
      </p:sp>
      <p:pic>
        <p:nvPicPr>
          <p:cNvPr id="9" name="Google Shape;81;p16">
            <a:extLst>
              <a:ext uri="{FF2B5EF4-FFF2-40B4-BE49-F238E27FC236}">
                <a16:creationId xmlns:a16="http://schemas.microsoft.com/office/drawing/2014/main" id="{280165E0-35B5-D94F-989F-ADA311792B6B}"/>
              </a:ext>
            </a:extLst>
          </p:cNvPr>
          <p:cNvPicPr preferRelativeResize="0"/>
          <p:nvPr/>
        </p:nvPicPr>
        <p:blipFill>
          <a:blip r:embed="rId3">
            <a:alphaModFix/>
          </a:blip>
          <a:stretch>
            <a:fillRect/>
          </a:stretch>
        </p:blipFill>
        <p:spPr>
          <a:xfrm>
            <a:off x="7554019" y="4404127"/>
            <a:ext cx="1139979" cy="365875"/>
          </a:xfrm>
          <a:prstGeom prst="rect">
            <a:avLst/>
          </a:prstGeom>
          <a:noFill/>
          <a:ln>
            <a:noFill/>
          </a:ln>
        </p:spPr>
      </p:pic>
      <p:sp>
        <p:nvSpPr>
          <p:cNvPr id="12" name="Text Placeholder 4">
            <a:extLst>
              <a:ext uri="{FF2B5EF4-FFF2-40B4-BE49-F238E27FC236}">
                <a16:creationId xmlns:a16="http://schemas.microsoft.com/office/drawing/2014/main" id="{7C27982C-5AE5-C147-B440-6186554A0F2F}"/>
              </a:ext>
            </a:extLst>
          </p:cNvPr>
          <p:cNvSpPr txBox="1">
            <a:spLocks/>
          </p:cNvSpPr>
          <p:nvPr/>
        </p:nvSpPr>
        <p:spPr>
          <a:xfrm>
            <a:off x="4114171" y="1019181"/>
            <a:ext cx="4804829" cy="1461939"/>
          </a:xfrm>
          <a:prstGeom prst="rect">
            <a:avLst/>
          </a:prstGeom>
          <a:solidFill>
            <a:schemeClr val="tx1"/>
          </a:solidFill>
        </p:spPr>
        <p:txBody>
          <a:bodyPr vert="horz" wrap="square" lIns="91440" tIns="91440" rIns="91440" bIns="91440" rtlCol="0">
            <a:spAutoFit/>
          </a:bodyPr>
          <a:lstStyle>
            <a:lvl1pPr marL="0" marR="0" indent="0" algn="l" defTabSz="932742" rtl="0" eaLnBrk="1" fontAlgn="auto" latinLnBrk="0" hangingPunct="1">
              <a:lnSpc>
                <a:spcPct val="90000"/>
              </a:lnSpc>
              <a:spcBef>
                <a:spcPts val="600"/>
              </a:spcBef>
              <a:spcAft>
                <a:spcPts val="0"/>
              </a:spcAft>
              <a:buClrTx/>
              <a:buSzPct val="90000"/>
              <a:buFont typeface="Arial" pitchFamily="34" charset="0"/>
              <a:buNone/>
              <a:tabLst/>
              <a:defRPr sz="32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2286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4572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6858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9144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solidFill>
                  <a:schemeClr val="bg1"/>
                </a:solidFill>
              </a:rPr>
              <a:t>Soma: 5.0</a:t>
            </a:r>
          </a:p>
          <a:p>
            <a:r>
              <a:rPr lang="en-US" sz="1400" dirty="0" err="1">
                <a:solidFill>
                  <a:schemeClr val="bg1"/>
                </a:solidFill>
              </a:rPr>
              <a:t>Divisão</a:t>
            </a:r>
            <a:r>
              <a:rPr lang="en-US" sz="1400" dirty="0">
                <a:solidFill>
                  <a:schemeClr val="bg1"/>
                </a:solidFill>
              </a:rPr>
              <a:t>: 1.5</a:t>
            </a:r>
          </a:p>
          <a:p>
            <a:endParaRPr lang="en-US" sz="1400" dirty="0">
              <a:solidFill>
                <a:schemeClr val="bg1"/>
              </a:solidFill>
            </a:endParaRPr>
          </a:p>
          <a:p>
            <a:r>
              <a:rPr lang="en-US" sz="1400" dirty="0">
                <a:solidFill>
                  <a:schemeClr val="bg1"/>
                </a:solidFill>
              </a:rPr>
              <a:t>A Dori </a:t>
            </a:r>
            <a:r>
              <a:rPr lang="en-US" sz="1400" dirty="0" err="1">
                <a:solidFill>
                  <a:schemeClr val="bg1"/>
                </a:solidFill>
              </a:rPr>
              <a:t>é</a:t>
            </a:r>
            <a:r>
              <a:rPr lang="en-US" sz="1400" dirty="0">
                <a:solidFill>
                  <a:schemeClr val="bg1"/>
                </a:solidFill>
              </a:rPr>
              <a:t> </a:t>
            </a:r>
            <a:r>
              <a:rPr lang="en-US" sz="1400" dirty="0" err="1">
                <a:solidFill>
                  <a:schemeClr val="bg1"/>
                </a:solidFill>
              </a:rPr>
              <a:t>fofinha</a:t>
            </a:r>
            <a:r>
              <a:rPr lang="en-US" sz="1400" dirty="0">
                <a:solidFill>
                  <a:schemeClr val="bg1"/>
                </a:solidFill>
              </a:rPr>
              <a:t> E </a:t>
            </a:r>
            <a:r>
              <a:rPr lang="en-US" sz="1400" dirty="0" err="1">
                <a:solidFill>
                  <a:schemeClr val="bg1"/>
                </a:solidFill>
              </a:rPr>
              <a:t>famosa</a:t>
            </a:r>
            <a:r>
              <a:rPr lang="en-US" sz="1400" dirty="0">
                <a:solidFill>
                  <a:schemeClr val="bg1"/>
                </a:solidFill>
              </a:rPr>
              <a:t>? False</a:t>
            </a:r>
          </a:p>
          <a:p>
            <a:r>
              <a:rPr lang="en-US" sz="1400" dirty="0">
                <a:solidFill>
                  <a:schemeClr val="bg1"/>
                </a:solidFill>
              </a:rPr>
              <a:t>A Dori </a:t>
            </a:r>
            <a:r>
              <a:rPr lang="en-US" sz="1400" dirty="0" err="1">
                <a:solidFill>
                  <a:schemeClr val="bg1"/>
                </a:solidFill>
              </a:rPr>
              <a:t>é</a:t>
            </a:r>
            <a:r>
              <a:rPr lang="en-US" sz="1400" dirty="0">
                <a:solidFill>
                  <a:schemeClr val="bg1"/>
                </a:solidFill>
              </a:rPr>
              <a:t> </a:t>
            </a:r>
            <a:r>
              <a:rPr lang="en-US" sz="1400" dirty="0" err="1">
                <a:solidFill>
                  <a:schemeClr val="bg1"/>
                </a:solidFill>
              </a:rPr>
              <a:t>fofinha</a:t>
            </a:r>
            <a:r>
              <a:rPr lang="en-US" sz="1400" dirty="0">
                <a:solidFill>
                  <a:schemeClr val="bg1"/>
                </a:solidFill>
              </a:rPr>
              <a:t> OU </a:t>
            </a:r>
            <a:r>
              <a:rPr lang="en-US" sz="1400" dirty="0" err="1">
                <a:solidFill>
                  <a:schemeClr val="bg1"/>
                </a:solidFill>
              </a:rPr>
              <a:t>famosa</a:t>
            </a:r>
            <a:r>
              <a:rPr lang="en-US" sz="1400" dirty="0">
                <a:solidFill>
                  <a:schemeClr val="bg1"/>
                </a:solidFill>
              </a:rPr>
              <a:t>? True</a:t>
            </a:r>
          </a:p>
        </p:txBody>
      </p:sp>
      <p:sp>
        <p:nvSpPr>
          <p:cNvPr id="2" name="Rectangle 1">
            <a:extLst>
              <a:ext uri="{FF2B5EF4-FFF2-40B4-BE49-F238E27FC236}">
                <a16:creationId xmlns:a16="http://schemas.microsoft.com/office/drawing/2014/main" id="{0F590FA8-99C5-2A4C-B576-89150343ECD7}"/>
              </a:ext>
            </a:extLst>
          </p:cNvPr>
          <p:cNvSpPr/>
          <p:nvPr/>
        </p:nvSpPr>
        <p:spPr>
          <a:xfrm>
            <a:off x="225000" y="1472359"/>
            <a:ext cx="8694000" cy="2677656"/>
          </a:xfrm>
          <a:prstGeom prst="rect">
            <a:avLst/>
          </a:prstGeom>
        </p:spPr>
        <p:txBody>
          <a:bodyPr wrap="square">
            <a:spAutoFit/>
          </a:bodyPr>
          <a:lstStyle/>
          <a:p>
            <a:r>
              <a:rPr lang="en-US" dirty="0">
                <a:solidFill>
                  <a:srgbClr val="262626"/>
                </a:solidFill>
                <a:latin typeface="Courier" pitchFamily="2" charset="0"/>
              </a:rPr>
              <a:t>x = </a:t>
            </a:r>
            <a:r>
              <a:rPr lang="en-US" b="1" dirty="0">
                <a:solidFill>
                  <a:srgbClr val="5100E9"/>
                </a:solidFill>
                <a:latin typeface="Courier-Bold" pitchFamily="2" charset="0"/>
              </a:rPr>
              <a:t>3.0</a:t>
            </a:r>
            <a:br>
              <a:rPr lang="en-US" b="1" dirty="0">
                <a:solidFill>
                  <a:srgbClr val="5100E9"/>
                </a:solidFill>
                <a:latin typeface="Courier-Bold" pitchFamily="2" charset="0"/>
              </a:rPr>
            </a:br>
            <a:r>
              <a:rPr lang="en-US" dirty="0">
                <a:solidFill>
                  <a:srgbClr val="262626"/>
                </a:solidFill>
                <a:latin typeface="Courier" pitchFamily="2" charset="0"/>
              </a:rPr>
              <a:t>y = </a:t>
            </a:r>
            <a:r>
              <a:rPr lang="en-US" b="1" dirty="0">
                <a:solidFill>
                  <a:srgbClr val="0000D5"/>
                </a:solidFill>
                <a:latin typeface="Courier-Bold" pitchFamily="2" charset="0"/>
              </a:rPr>
              <a:t>2</a:t>
            </a:r>
            <a:br>
              <a:rPr lang="en-US" b="1" dirty="0">
                <a:solidFill>
                  <a:srgbClr val="0000D5"/>
                </a:solidFill>
                <a:latin typeface="Courier-Bold" pitchFamily="2" charset="0"/>
              </a:rPr>
            </a:br>
            <a:r>
              <a:rPr lang="en-US" b="1" dirty="0">
                <a:solidFill>
                  <a:srgbClr val="107902"/>
                </a:solidFill>
                <a:latin typeface="Courier-Bold" pitchFamily="2" charset="0"/>
              </a:rPr>
              <a:t>print</a:t>
            </a:r>
            <a:r>
              <a:rPr lang="en-US" dirty="0">
                <a:solidFill>
                  <a:srgbClr val="262626"/>
                </a:solidFill>
                <a:latin typeface="Courier" pitchFamily="2" charset="0"/>
              </a:rPr>
              <a:t>('Soma: ', </a:t>
            </a:r>
            <a:r>
              <a:rPr lang="en-US" dirty="0">
                <a:solidFill>
                  <a:srgbClr val="0D5F18"/>
                </a:solidFill>
                <a:latin typeface="Courier" pitchFamily="2" charset="0"/>
              </a:rPr>
              <a:t>str</a:t>
            </a:r>
            <a:r>
              <a:rPr lang="en-US" dirty="0">
                <a:solidFill>
                  <a:srgbClr val="262626"/>
                </a:solidFill>
                <a:latin typeface="Courier" pitchFamily="2" charset="0"/>
              </a:rPr>
              <a:t>(x + y))</a:t>
            </a:r>
            <a:br>
              <a:rPr lang="en-US" dirty="0">
                <a:solidFill>
                  <a:srgbClr val="262626"/>
                </a:solidFill>
                <a:latin typeface="Courier" pitchFamily="2" charset="0"/>
              </a:rPr>
            </a:br>
            <a:r>
              <a:rPr lang="en-US" b="1" dirty="0">
                <a:solidFill>
                  <a:srgbClr val="107902"/>
                </a:solidFill>
                <a:latin typeface="Courier-Bold" pitchFamily="2" charset="0"/>
              </a:rPr>
              <a:t>print</a:t>
            </a:r>
            <a:r>
              <a:rPr lang="en-US" dirty="0">
                <a:solidFill>
                  <a:srgbClr val="262626"/>
                </a:solidFill>
                <a:latin typeface="Courier" pitchFamily="2" charset="0"/>
              </a:rPr>
              <a:t>('</a:t>
            </a:r>
            <a:r>
              <a:rPr lang="en-US" dirty="0" err="1">
                <a:solidFill>
                  <a:srgbClr val="262626"/>
                </a:solidFill>
                <a:latin typeface="Courier" pitchFamily="2" charset="0"/>
              </a:rPr>
              <a:t>Divisão</a:t>
            </a:r>
            <a:r>
              <a:rPr lang="en-US" dirty="0">
                <a:solidFill>
                  <a:srgbClr val="262626"/>
                </a:solidFill>
                <a:latin typeface="Courier" pitchFamily="2" charset="0"/>
              </a:rPr>
              <a:t>: ', </a:t>
            </a:r>
            <a:r>
              <a:rPr lang="en-US" dirty="0">
                <a:solidFill>
                  <a:srgbClr val="0D5F18"/>
                </a:solidFill>
                <a:latin typeface="Courier" pitchFamily="2" charset="0"/>
              </a:rPr>
              <a:t>str</a:t>
            </a:r>
            <a:r>
              <a:rPr lang="en-US" dirty="0">
                <a:solidFill>
                  <a:srgbClr val="262626"/>
                </a:solidFill>
                <a:latin typeface="Courier" pitchFamily="2" charset="0"/>
              </a:rPr>
              <a:t>(x / y))</a:t>
            </a:r>
            <a:br>
              <a:rPr lang="en-US" dirty="0">
                <a:solidFill>
                  <a:srgbClr val="262626"/>
                </a:solidFill>
                <a:latin typeface="Courier" pitchFamily="2" charset="0"/>
              </a:rPr>
            </a:br>
            <a:r>
              <a:rPr lang="en-US" b="1" dirty="0">
                <a:solidFill>
                  <a:srgbClr val="107902"/>
                </a:solidFill>
                <a:latin typeface="Courier-Bold" pitchFamily="2" charset="0"/>
              </a:rPr>
              <a:t>print</a:t>
            </a:r>
            <a:r>
              <a:rPr lang="en-US" dirty="0">
                <a:solidFill>
                  <a:srgbClr val="262626"/>
                </a:solidFill>
                <a:latin typeface="Courier" pitchFamily="2" charset="0"/>
              </a:rPr>
              <a:t>()</a:t>
            </a:r>
            <a:br>
              <a:rPr lang="en-US" dirty="0">
                <a:solidFill>
                  <a:srgbClr val="262626"/>
                </a:solidFill>
                <a:latin typeface="Courier" pitchFamily="2" charset="0"/>
              </a:rPr>
            </a:br>
            <a:br>
              <a:rPr lang="en-US" dirty="0">
                <a:solidFill>
                  <a:srgbClr val="262626"/>
                </a:solidFill>
                <a:latin typeface="Courier" pitchFamily="2" charset="0"/>
              </a:rPr>
            </a:br>
            <a:r>
              <a:rPr lang="en-US" dirty="0" err="1">
                <a:solidFill>
                  <a:srgbClr val="262626"/>
                </a:solidFill>
                <a:latin typeface="Courier" pitchFamily="2" charset="0"/>
              </a:rPr>
              <a:t>a_dori_eh_fofinha</a:t>
            </a:r>
            <a:r>
              <a:rPr lang="en-US" dirty="0">
                <a:solidFill>
                  <a:srgbClr val="262626"/>
                </a:solidFill>
                <a:latin typeface="Courier" pitchFamily="2" charset="0"/>
              </a:rPr>
              <a:t> = </a:t>
            </a:r>
            <a:r>
              <a:rPr lang="en-US" dirty="0">
                <a:solidFill>
                  <a:srgbClr val="0D5F18"/>
                </a:solidFill>
                <a:latin typeface="Courier" pitchFamily="2" charset="0"/>
              </a:rPr>
              <a:t>True</a:t>
            </a:r>
            <a:br>
              <a:rPr lang="en-US" dirty="0">
                <a:solidFill>
                  <a:srgbClr val="0D5F18"/>
                </a:solidFill>
                <a:latin typeface="Courier" pitchFamily="2" charset="0"/>
              </a:rPr>
            </a:br>
            <a:r>
              <a:rPr lang="en-US" dirty="0" err="1">
                <a:solidFill>
                  <a:srgbClr val="262626"/>
                </a:solidFill>
                <a:latin typeface="Courier" pitchFamily="2" charset="0"/>
              </a:rPr>
              <a:t>a_dori_eh_macho</a:t>
            </a:r>
            <a:r>
              <a:rPr lang="en-US" dirty="0">
                <a:solidFill>
                  <a:srgbClr val="262626"/>
                </a:solidFill>
                <a:latin typeface="Courier" pitchFamily="2" charset="0"/>
              </a:rPr>
              <a:t> = </a:t>
            </a:r>
            <a:r>
              <a:rPr lang="en-US" dirty="0">
                <a:solidFill>
                  <a:srgbClr val="0D5F18"/>
                </a:solidFill>
                <a:latin typeface="Courier" pitchFamily="2" charset="0"/>
              </a:rPr>
              <a:t>False</a:t>
            </a:r>
            <a:br>
              <a:rPr lang="en-US" dirty="0">
                <a:solidFill>
                  <a:srgbClr val="0D5F18"/>
                </a:solidFill>
                <a:latin typeface="Courier" pitchFamily="2" charset="0"/>
              </a:rPr>
            </a:br>
            <a:br>
              <a:rPr lang="en-US" dirty="0">
                <a:solidFill>
                  <a:srgbClr val="0D5F18"/>
                </a:solidFill>
                <a:latin typeface="Courier" pitchFamily="2" charset="0"/>
              </a:rPr>
            </a:br>
            <a:r>
              <a:rPr lang="en-US" b="1" dirty="0">
                <a:solidFill>
                  <a:srgbClr val="107902"/>
                </a:solidFill>
                <a:latin typeface="Courier-Bold" pitchFamily="2" charset="0"/>
              </a:rPr>
              <a:t>print</a:t>
            </a:r>
            <a:r>
              <a:rPr lang="en-US" dirty="0">
                <a:solidFill>
                  <a:srgbClr val="262626"/>
                </a:solidFill>
                <a:latin typeface="Courier" pitchFamily="2" charset="0"/>
              </a:rPr>
              <a:t>('A Dori </a:t>
            </a:r>
            <a:r>
              <a:rPr lang="en-US" dirty="0" err="1">
                <a:solidFill>
                  <a:srgbClr val="262626"/>
                </a:solidFill>
                <a:latin typeface="Courier" pitchFamily="2" charset="0"/>
              </a:rPr>
              <a:t>é</a:t>
            </a:r>
            <a:r>
              <a:rPr lang="en-US" dirty="0">
                <a:solidFill>
                  <a:srgbClr val="262626"/>
                </a:solidFill>
                <a:latin typeface="Courier" pitchFamily="2" charset="0"/>
              </a:rPr>
              <a:t> </a:t>
            </a:r>
            <a:r>
              <a:rPr lang="en-US" dirty="0" err="1">
                <a:solidFill>
                  <a:srgbClr val="262626"/>
                </a:solidFill>
                <a:latin typeface="Courier" pitchFamily="2" charset="0"/>
              </a:rPr>
              <a:t>fofinha</a:t>
            </a:r>
            <a:r>
              <a:rPr lang="en-US" dirty="0">
                <a:solidFill>
                  <a:srgbClr val="262626"/>
                </a:solidFill>
                <a:latin typeface="Courier" pitchFamily="2" charset="0"/>
              </a:rPr>
              <a:t> E macho? ' + </a:t>
            </a:r>
            <a:r>
              <a:rPr lang="en-US" dirty="0">
                <a:solidFill>
                  <a:srgbClr val="0D5F18"/>
                </a:solidFill>
                <a:latin typeface="Courier" pitchFamily="2" charset="0"/>
              </a:rPr>
              <a:t>str</a:t>
            </a:r>
            <a:r>
              <a:rPr lang="en-US" dirty="0">
                <a:solidFill>
                  <a:srgbClr val="262626"/>
                </a:solidFill>
                <a:latin typeface="Courier" pitchFamily="2" charset="0"/>
              </a:rPr>
              <a:t>(</a:t>
            </a:r>
            <a:r>
              <a:rPr lang="en-US" dirty="0" err="1">
                <a:solidFill>
                  <a:srgbClr val="262626"/>
                </a:solidFill>
                <a:latin typeface="Courier" pitchFamily="2" charset="0"/>
              </a:rPr>
              <a:t>a_dori_eh_fofinha</a:t>
            </a:r>
            <a:r>
              <a:rPr lang="en-US" dirty="0">
                <a:solidFill>
                  <a:srgbClr val="262626"/>
                </a:solidFill>
                <a:latin typeface="Courier" pitchFamily="2" charset="0"/>
              </a:rPr>
              <a:t> </a:t>
            </a:r>
            <a:r>
              <a:rPr lang="en-US" b="1" dirty="0">
                <a:latin typeface="Courier-Bold" pitchFamily="2" charset="0"/>
              </a:rPr>
              <a:t>and</a:t>
            </a:r>
            <a:r>
              <a:rPr lang="en-US" dirty="0">
                <a:solidFill>
                  <a:srgbClr val="262626"/>
                </a:solidFill>
                <a:latin typeface="Courier" pitchFamily="2" charset="0"/>
              </a:rPr>
              <a:t> </a:t>
            </a:r>
            <a:r>
              <a:rPr lang="en-US" dirty="0" err="1">
                <a:solidFill>
                  <a:srgbClr val="262626"/>
                </a:solidFill>
                <a:latin typeface="Courier" pitchFamily="2" charset="0"/>
              </a:rPr>
              <a:t>a_dori_eh_macho</a:t>
            </a:r>
            <a:r>
              <a:rPr lang="en-US" dirty="0">
                <a:solidFill>
                  <a:srgbClr val="262626"/>
                </a:solidFill>
                <a:latin typeface="Courier" pitchFamily="2" charset="0"/>
              </a:rPr>
              <a:t>))</a:t>
            </a:r>
            <a:br>
              <a:rPr lang="en-US" dirty="0">
                <a:solidFill>
                  <a:srgbClr val="262626"/>
                </a:solidFill>
                <a:latin typeface="Courier" pitchFamily="2" charset="0"/>
              </a:rPr>
            </a:br>
            <a:br>
              <a:rPr lang="en-US" dirty="0">
                <a:solidFill>
                  <a:srgbClr val="262626"/>
                </a:solidFill>
                <a:latin typeface="Courier" pitchFamily="2" charset="0"/>
              </a:rPr>
            </a:br>
            <a:r>
              <a:rPr lang="en-US" b="1" dirty="0">
                <a:solidFill>
                  <a:srgbClr val="107902"/>
                </a:solidFill>
                <a:latin typeface="Courier-Bold" pitchFamily="2" charset="0"/>
              </a:rPr>
              <a:t>print</a:t>
            </a:r>
            <a:r>
              <a:rPr lang="en-US" dirty="0">
                <a:solidFill>
                  <a:srgbClr val="262626"/>
                </a:solidFill>
                <a:latin typeface="Courier" pitchFamily="2" charset="0"/>
              </a:rPr>
              <a:t>('A Dori </a:t>
            </a:r>
            <a:r>
              <a:rPr lang="en-US" dirty="0" err="1">
                <a:solidFill>
                  <a:srgbClr val="262626"/>
                </a:solidFill>
                <a:latin typeface="Courier" pitchFamily="2" charset="0"/>
              </a:rPr>
              <a:t>é</a:t>
            </a:r>
            <a:r>
              <a:rPr lang="en-US" dirty="0">
                <a:solidFill>
                  <a:srgbClr val="262626"/>
                </a:solidFill>
                <a:latin typeface="Courier" pitchFamily="2" charset="0"/>
              </a:rPr>
              <a:t> </a:t>
            </a:r>
            <a:r>
              <a:rPr lang="en-US" dirty="0" err="1">
                <a:solidFill>
                  <a:srgbClr val="262626"/>
                </a:solidFill>
                <a:latin typeface="Courier" pitchFamily="2" charset="0"/>
              </a:rPr>
              <a:t>fofinha</a:t>
            </a:r>
            <a:r>
              <a:rPr lang="en-US" dirty="0">
                <a:solidFill>
                  <a:srgbClr val="262626"/>
                </a:solidFill>
                <a:latin typeface="Courier" pitchFamily="2" charset="0"/>
              </a:rPr>
              <a:t> OU macho? ' + </a:t>
            </a:r>
            <a:r>
              <a:rPr lang="en-US" dirty="0">
                <a:solidFill>
                  <a:srgbClr val="0D5F18"/>
                </a:solidFill>
                <a:latin typeface="Courier" pitchFamily="2" charset="0"/>
              </a:rPr>
              <a:t>str</a:t>
            </a:r>
            <a:r>
              <a:rPr lang="en-US" dirty="0">
                <a:solidFill>
                  <a:srgbClr val="262626"/>
                </a:solidFill>
                <a:latin typeface="Courier" pitchFamily="2" charset="0"/>
              </a:rPr>
              <a:t>(</a:t>
            </a:r>
            <a:r>
              <a:rPr lang="en-US" dirty="0" err="1">
                <a:solidFill>
                  <a:srgbClr val="262626"/>
                </a:solidFill>
                <a:latin typeface="Courier" pitchFamily="2" charset="0"/>
              </a:rPr>
              <a:t>a_dori_eh_fofinha</a:t>
            </a:r>
            <a:r>
              <a:rPr lang="en-US" dirty="0">
                <a:solidFill>
                  <a:srgbClr val="262626"/>
                </a:solidFill>
                <a:latin typeface="Courier" pitchFamily="2" charset="0"/>
              </a:rPr>
              <a:t> </a:t>
            </a:r>
            <a:r>
              <a:rPr lang="en-US" b="1" dirty="0">
                <a:latin typeface="Courier-Bold" pitchFamily="2" charset="0"/>
              </a:rPr>
              <a:t>or</a:t>
            </a:r>
            <a:r>
              <a:rPr lang="en-US" dirty="0">
                <a:solidFill>
                  <a:srgbClr val="262626"/>
                </a:solidFill>
                <a:latin typeface="Courier" pitchFamily="2" charset="0"/>
              </a:rPr>
              <a:t> </a:t>
            </a:r>
            <a:r>
              <a:rPr lang="en-US" dirty="0" err="1">
                <a:solidFill>
                  <a:srgbClr val="262626"/>
                </a:solidFill>
                <a:latin typeface="Courier" pitchFamily="2" charset="0"/>
              </a:rPr>
              <a:t>a_dori_eh_macho</a:t>
            </a:r>
            <a:r>
              <a:rPr lang="en-US" dirty="0">
                <a:solidFill>
                  <a:srgbClr val="262626"/>
                </a:solidFill>
                <a:latin typeface="Courier" pitchFamily="2" charset="0"/>
              </a:rPr>
              <a:t>))</a:t>
            </a:r>
            <a:endParaRPr lang="en-BR" dirty="0"/>
          </a:p>
        </p:txBody>
      </p:sp>
    </p:spTree>
    <p:extLst>
      <p:ext uri="{BB962C8B-B14F-4D97-AF65-F5344CB8AC3E}">
        <p14:creationId xmlns:p14="http://schemas.microsoft.com/office/powerpoint/2010/main" val="297392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p:nvPr/>
        </p:nvSpPr>
        <p:spPr>
          <a:xfrm>
            <a:off x="385616" y="391552"/>
            <a:ext cx="62769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400" b="1" dirty="0">
                <a:solidFill>
                  <a:schemeClr val="dk1"/>
                </a:solidFill>
                <a:latin typeface="Montserrat"/>
                <a:ea typeface="Montserrat"/>
                <a:cs typeface="Montserrat"/>
                <a:sym typeface="Montserrat"/>
              </a:rPr>
              <a:t>Procedência de operadores</a:t>
            </a:r>
          </a:p>
        </p:txBody>
      </p:sp>
      <p:pic>
        <p:nvPicPr>
          <p:cNvPr id="82" name="Google Shape;82;p16"/>
          <p:cNvPicPr preferRelativeResize="0"/>
          <p:nvPr/>
        </p:nvPicPr>
        <p:blipFill rotWithShape="1">
          <a:blip r:embed="rId3">
            <a:alphaModFix amt="72000"/>
          </a:blip>
          <a:srcRect t="42847"/>
          <a:stretch/>
        </p:blipFill>
        <p:spPr>
          <a:xfrm>
            <a:off x="8918300" y="1082579"/>
            <a:ext cx="225700" cy="1662299"/>
          </a:xfrm>
          <a:prstGeom prst="rect">
            <a:avLst/>
          </a:prstGeom>
          <a:noFill/>
          <a:ln>
            <a:noFill/>
          </a:ln>
        </p:spPr>
      </p:pic>
      <p:graphicFrame>
        <p:nvGraphicFramePr>
          <p:cNvPr id="2" name="Table 1">
            <a:extLst>
              <a:ext uri="{FF2B5EF4-FFF2-40B4-BE49-F238E27FC236}">
                <a16:creationId xmlns:a16="http://schemas.microsoft.com/office/drawing/2014/main" id="{64AC5DF6-E249-0444-AE04-B7B84F1D6CF9}"/>
              </a:ext>
            </a:extLst>
          </p:cNvPr>
          <p:cNvGraphicFramePr>
            <a:graphicFrameLocks noGrp="1"/>
          </p:cNvGraphicFramePr>
          <p:nvPr/>
        </p:nvGraphicFramePr>
        <p:xfrm>
          <a:off x="891333" y="1281838"/>
          <a:ext cx="7361334" cy="2926080"/>
        </p:xfrm>
        <a:graphic>
          <a:graphicData uri="http://schemas.openxmlformats.org/drawingml/2006/table">
            <a:tbl>
              <a:tblPr firstRow="1"/>
              <a:tblGrid>
                <a:gridCol w="2453778">
                  <a:extLst>
                    <a:ext uri="{9D8B030D-6E8A-4147-A177-3AD203B41FA5}">
                      <a16:colId xmlns:a16="http://schemas.microsoft.com/office/drawing/2014/main" val="2791489458"/>
                    </a:ext>
                  </a:extLst>
                </a:gridCol>
                <a:gridCol w="2797131">
                  <a:extLst>
                    <a:ext uri="{9D8B030D-6E8A-4147-A177-3AD203B41FA5}">
                      <a16:colId xmlns:a16="http://schemas.microsoft.com/office/drawing/2014/main" val="4226114264"/>
                    </a:ext>
                  </a:extLst>
                </a:gridCol>
                <a:gridCol w="2110425">
                  <a:extLst>
                    <a:ext uri="{9D8B030D-6E8A-4147-A177-3AD203B41FA5}">
                      <a16:colId xmlns:a16="http://schemas.microsoft.com/office/drawing/2014/main" val="2015139158"/>
                    </a:ext>
                  </a:extLst>
                </a:gridCol>
              </a:tblGrid>
              <a:tr h="0">
                <a:tc>
                  <a:txBody>
                    <a:bodyPr/>
                    <a:lstStyle/>
                    <a:p>
                      <a:pPr algn="ctr" fontAlgn="b"/>
                      <a:r>
                        <a:rPr lang="en-US" sz="1400" b="1" i="0" u="none" strike="noStrike" cap="none" dirty="0" err="1">
                          <a:solidFill>
                            <a:srgbClr val="000000"/>
                          </a:solidFill>
                          <a:latin typeface="Arial"/>
                          <a:cs typeface="Arial"/>
                          <a:sym typeface="Arial"/>
                        </a:rPr>
                        <a:t>Nível</a:t>
                      </a:r>
                      <a:r>
                        <a:rPr lang="en-US" b="1" dirty="0">
                          <a:effectLst/>
                        </a:rPr>
                        <a:t> de </a:t>
                      </a:r>
                      <a:r>
                        <a:rPr lang="en-US" b="1" dirty="0" err="1">
                          <a:effectLst/>
                        </a:rPr>
                        <a:t>Prioridade</a:t>
                      </a:r>
                      <a:endParaRPr lang="en-US" b="1" dirty="0">
                        <a:effectLst/>
                      </a:endParaRPr>
                    </a:p>
                  </a:txBody>
                  <a:tcPr marL="76200" marR="76200" marT="76200" marB="76200" anchor="b">
                    <a:lnL>
                      <a:noFill/>
                    </a:lnL>
                    <a:lnR>
                      <a:noFill/>
                    </a:lnR>
                    <a:lnT>
                      <a:noFill/>
                    </a:lnT>
                    <a:lnB w="9525" cap="flat" cmpd="sng" algn="ctr">
                      <a:solidFill>
                        <a:srgbClr val="DDDDDD"/>
                      </a:solidFill>
                      <a:prstDash val="solid"/>
                      <a:round/>
                      <a:headEnd type="none" w="med" len="med"/>
                      <a:tailEnd type="none" w="med" len="med"/>
                    </a:lnB>
                    <a:solidFill>
                      <a:srgbClr val="FCAFD0"/>
                    </a:solidFill>
                  </a:tcPr>
                </a:tc>
                <a:tc>
                  <a:txBody>
                    <a:bodyPr/>
                    <a:lstStyle/>
                    <a:p>
                      <a:pPr algn="ctr" fontAlgn="b"/>
                      <a:r>
                        <a:rPr lang="en-US" b="1" dirty="0" err="1">
                          <a:effectLst/>
                        </a:rPr>
                        <a:t>Categoria</a:t>
                      </a:r>
                      <a:endParaRPr lang="en-US" b="1" dirty="0">
                        <a:effectLst/>
                      </a:endParaRPr>
                    </a:p>
                  </a:txBody>
                  <a:tcPr marL="76200" marR="76200" marT="76200" marB="76200" anchor="b">
                    <a:lnL>
                      <a:noFill/>
                    </a:lnL>
                    <a:lnR>
                      <a:noFill/>
                    </a:lnR>
                    <a:lnT>
                      <a:noFill/>
                    </a:lnT>
                    <a:lnB w="9525" cap="flat" cmpd="sng" algn="ctr">
                      <a:solidFill>
                        <a:srgbClr val="DDDDDD"/>
                      </a:solidFill>
                      <a:prstDash val="solid"/>
                      <a:round/>
                      <a:headEnd type="none" w="med" len="med"/>
                      <a:tailEnd type="none" w="med" len="med"/>
                    </a:lnB>
                    <a:solidFill>
                      <a:srgbClr val="FCAFD0"/>
                    </a:solidFill>
                  </a:tcPr>
                </a:tc>
                <a:tc>
                  <a:txBody>
                    <a:bodyPr/>
                    <a:lstStyle/>
                    <a:p>
                      <a:pPr algn="ctr" fontAlgn="b"/>
                      <a:r>
                        <a:rPr lang="en-US" b="1" dirty="0" err="1">
                          <a:effectLst/>
                        </a:rPr>
                        <a:t>Operadores</a:t>
                      </a:r>
                      <a:endParaRPr lang="en-US" b="1" dirty="0">
                        <a:effectLst/>
                      </a:endParaRPr>
                    </a:p>
                  </a:txBody>
                  <a:tcPr marL="76200" marR="76200" marT="76200" marB="76200" anchor="b">
                    <a:lnL>
                      <a:noFill/>
                    </a:lnL>
                    <a:lnR>
                      <a:noFill/>
                    </a:lnR>
                    <a:lnT>
                      <a:noFill/>
                    </a:lnT>
                    <a:lnB w="9525" cap="flat" cmpd="sng" algn="ctr">
                      <a:solidFill>
                        <a:srgbClr val="DDDDDD"/>
                      </a:solidFill>
                      <a:prstDash val="solid"/>
                      <a:round/>
                      <a:headEnd type="none" w="med" len="med"/>
                      <a:tailEnd type="none" w="med" len="med"/>
                    </a:lnB>
                    <a:solidFill>
                      <a:srgbClr val="FCAFD0"/>
                    </a:solidFill>
                  </a:tcPr>
                </a:tc>
                <a:extLst>
                  <a:ext uri="{0D108BD9-81ED-4DB2-BD59-A6C34878D82A}">
                    <a16:rowId xmlns:a16="http://schemas.microsoft.com/office/drawing/2014/main" val="3086168734"/>
                  </a:ext>
                </a:extLst>
              </a:tr>
              <a:tr h="0">
                <a:tc>
                  <a:txBody>
                    <a:bodyPr/>
                    <a:lstStyle/>
                    <a:p>
                      <a:pPr fontAlgn="t"/>
                      <a:r>
                        <a:rPr lang="en-US" dirty="0">
                          <a:effectLst/>
                        </a:rPr>
                        <a:t>7(alto)</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dirty="0" err="1">
                          <a:effectLst/>
                        </a:rPr>
                        <a:t>potenciação</a:t>
                      </a:r>
                      <a:endParaRPr lang="en-US"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BR" dirty="0">
                          <a:effectLst/>
                          <a:latin typeface="Consolas" panose="020B0609020204030204" pitchFamily="49" charset="0"/>
                          <a:cs typeface="Consolas" panose="020B0609020204030204" pitchFamily="49" charset="0"/>
                        </a:rPr>
                        <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65643877"/>
                  </a:ext>
                </a:extLst>
              </a:tr>
              <a:tr h="0">
                <a:tc>
                  <a:txBody>
                    <a:bodyPr/>
                    <a:lstStyle/>
                    <a:p>
                      <a:pPr fontAlgn="t"/>
                      <a:r>
                        <a:rPr lang="en-BR" dirty="0">
                          <a:effectLst/>
                        </a:rPr>
                        <a:t>6</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dirty="0" err="1">
                          <a:effectLst/>
                        </a:rPr>
                        <a:t>multiplicação</a:t>
                      </a:r>
                      <a:r>
                        <a:rPr lang="en-US" dirty="0">
                          <a:effectLst/>
                        </a:rPr>
                        <a:t>, </a:t>
                      </a:r>
                      <a:r>
                        <a:rPr lang="en-US" dirty="0" err="1">
                          <a:effectLst/>
                        </a:rPr>
                        <a:t>divisão</a:t>
                      </a:r>
                      <a:r>
                        <a:rPr lang="en-US" dirty="0">
                          <a:effectLst/>
                        </a:rPr>
                        <a:t> e </a:t>
                      </a:r>
                      <a:r>
                        <a:rPr lang="en-US" dirty="0" err="1">
                          <a:effectLst/>
                        </a:rPr>
                        <a:t>módulo</a:t>
                      </a:r>
                      <a:endParaRPr lang="en-US"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BR" dirty="0">
                          <a:effectLst/>
                          <a:latin typeface="Consolas" panose="020B0609020204030204" pitchFamily="49" charset="0"/>
                          <a:cs typeface="Consolas" panose="020B0609020204030204" pitchFamily="49" charset="0"/>
                        </a:rPr>
                        <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951173363"/>
                  </a:ext>
                </a:extLst>
              </a:tr>
              <a:tr h="0">
                <a:tc>
                  <a:txBody>
                    <a:bodyPr/>
                    <a:lstStyle/>
                    <a:p>
                      <a:pPr fontAlgn="t"/>
                      <a:r>
                        <a:rPr lang="en-BR">
                          <a:effectLst/>
                        </a:rPr>
                        <a:t>5</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dirty="0" err="1">
                          <a:effectLst/>
                        </a:rPr>
                        <a:t>adição</a:t>
                      </a:r>
                      <a:r>
                        <a:rPr lang="en-US" dirty="0">
                          <a:effectLst/>
                        </a:rPr>
                        <a:t> e </a:t>
                      </a:r>
                      <a:r>
                        <a:rPr lang="en-US" dirty="0" err="1">
                          <a:effectLst/>
                        </a:rPr>
                        <a:t>subtração</a:t>
                      </a:r>
                      <a:endParaRPr lang="en-US"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BR" dirty="0">
                          <a:effectLst/>
                          <a:latin typeface="Consolas" panose="020B0609020204030204" pitchFamily="49" charset="0"/>
                          <a:cs typeface="Consolas" panose="020B0609020204030204" pitchFamily="49" charset="0"/>
                        </a:rPr>
                        <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62552763"/>
                  </a:ext>
                </a:extLst>
              </a:tr>
              <a:tr h="0">
                <a:tc>
                  <a:txBody>
                    <a:bodyPr/>
                    <a:lstStyle/>
                    <a:p>
                      <a:pPr fontAlgn="t"/>
                      <a:r>
                        <a:rPr lang="en-BR">
                          <a:effectLst/>
                        </a:rPr>
                        <a:t>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dirty="0" err="1">
                          <a:effectLst/>
                        </a:rPr>
                        <a:t>relacional</a:t>
                      </a:r>
                      <a:endParaRPr lang="en-US"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BR" dirty="0">
                          <a:effectLst/>
                          <a:latin typeface="Consolas" panose="020B0609020204030204" pitchFamily="49" charset="0"/>
                          <a:cs typeface="Consolas" panose="020B0609020204030204" pitchFamily="49" charset="0"/>
                        </a:rPr>
                        <a:t>==,!=,&lt;=,&gt;=,&gt;,&lt;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938831764"/>
                  </a:ext>
                </a:extLst>
              </a:tr>
              <a:tr h="0">
                <a:tc>
                  <a:txBody>
                    <a:bodyPr/>
                    <a:lstStyle/>
                    <a:p>
                      <a:pPr fontAlgn="t"/>
                      <a:r>
                        <a:rPr lang="en-BR">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dirty="0" err="1">
                          <a:effectLst/>
                        </a:rPr>
                        <a:t>lógico</a:t>
                      </a:r>
                      <a:endParaRPr lang="en-US"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a:effectLst/>
                          <a:latin typeface="Consolas" panose="020B0609020204030204" pitchFamily="49" charset="0"/>
                          <a:cs typeface="Consolas" panose="020B0609020204030204" pitchFamily="49" charset="0"/>
                        </a:rPr>
                        <a:t>not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83502183"/>
                  </a:ext>
                </a:extLst>
              </a:tr>
              <a:tr h="0">
                <a:tc>
                  <a:txBody>
                    <a:bodyPr/>
                    <a:lstStyle/>
                    <a:p>
                      <a:pPr fontAlgn="t"/>
                      <a:r>
                        <a:rPr lang="en-BR" dirty="0">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dirty="0" err="1">
                          <a:effectLst/>
                        </a:rPr>
                        <a:t>lógico</a:t>
                      </a:r>
                      <a:endParaRPr lang="en-US"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dirty="0">
                          <a:effectLst/>
                          <a:latin typeface="Consolas" panose="020B0609020204030204" pitchFamily="49" charset="0"/>
                          <a:cs typeface="Consolas" panose="020B0609020204030204" pitchFamily="49" charset="0"/>
                        </a:rPr>
                        <a:t>and</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98544777"/>
                  </a:ext>
                </a:extLst>
              </a:tr>
              <a:tr h="0">
                <a:tc>
                  <a:txBody>
                    <a:bodyPr/>
                    <a:lstStyle/>
                    <a:p>
                      <a:pPr fontAlgn="t"/>
                      <a:r>
                        <a:rPr lang="en-US">
                          <a:effectLst/>
                        </a:rPr>
                        <a:t>1(baixo)</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a:effectLst/>
                        </a:rPr>
                        <a:t>lógico</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dirty="0">
                          <a:effectLst/>
                          <a:latin typeface="Consolas" panose="020B0609020204030204" pitchFamily="49" charset="0"/>
                          <a:cs typeface="Consolas" panose="020B0609020204030204" pitchFamily="49" charset="0"/>
                        </a:rPr>
                        <a:t>or</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679732934"/>
                  </a:ext>
                </a:extLst>
              </a:tr>
            </a:tbl>
          </a:graphicData>
        </a:graphic>
      </p:graphicFrame>
      <p:pic>
        <p:nvPicPr>
          <p:cNvPr id="5" name="Google Shape;81;p16">
            <a:extLst>
              <a:ext uri="{FF2B5EF4-FFF2-40B4-BE49-F238E27FC236}">
                <a16:creationId xmlns:a16="http://schemas.microsoft.com/office/drawing/2014/main" id="{E99B1031-752B-2F4B-968B-6E4123AFAFAB}"/>
              </a:ext>
            </a:extLst>
          </p:cNvPr>
          <p:cNvPicPr preferRelativeResize="0"/>
          <p:nvPr/>
        </p:nvPicPr>
        <p:blipFill>
          <a:blip r:embed="rId4">
            <a:alphaModFix/>
          </a:blip>
          <a:stretch>
            <a:fillRect/>
          </a:stretch>
        </p:blipFill>
        <p:spPr>
          <a:xfrm>
            <a:off x="7554019" y="4404127"/>
            <a:ext cx="1139979" cy="365875"/>
          </a:xfrm>
          <a:prstGeom prst="rect">
            <a:avLst/>
          </a:prstGeom>
          <a:noFill/>
          <a:ln>
            <a:noFill/>
          </a:ln>
        </p:spPr>
      </p:pic>
    </p:spTree>
    <p:extLst>
      <p:ext uri="{BB962C8B-B14F-4D97-AF65-F5344CB8AC3E}">
        <p14:creationId xmlns:p14="http://schemas.microsoft.com/office/powerpoint/2010/main" val="3228340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 name="Google Shape;81;p16">
            <a:extLst>
              <a:ext uri="{FF2B5EF4-FFF2-40B4-BE49-F238E27FC236}">
                <a16:creationId xmlns:a16="http://schemas.microsoft.com/office/drawing/2014/main" id="{280165E0-35B5-D94F-989F-ADA311792B6B}"/>
              </a:ext>
            </a:extLst>
          </p:cNvPr>
          <p:cNvPicPr preferRelativeResize="0"/>
          <p:nvPr/>
        </p:nvPicPr>
        <p:blipFill>
          <a:blip r:embed="rId3">
            <a:alphaModFix/>
          </a:blip>
          <a:stretch>
            <a:fillRect/>
          </a:stretch>
        </p:blipFill>
        <p:spPr>
          <a:xfrm>
            <a:off x="7554019" y="4404127"/>
            <a:ext cx="1139979" cy="365875"/>
          </a:xfrm>
          <a:prstGeom prst="rect">
            <a:avLst/>
          </a:prstGeom>
          <a:noFill/>
          <a:ln>
            <a:noFill/>
          </a:ln>
        </p:spPr>
      </p:pic>
      <p:sp>
        <p:nvSpPr>
          <p:cNvPr id="12" name="Text Placeholder 4">
            <a:extLst>
              <a:ext uri="{FF2B5EF4-FFF2-40B4-BE49-F238E27FC236}">
                <a16:creationId xmlns:a16="http://schemas.microsoft.com/office/drawing/2014/main" id="{7C27982C-5AE5-C147-B440-6186554A0F2F}"/>
              </a:ext>
            </a:extLst>
          </p:cNvPr>
          <p:cNvSpPr txBox="1">
            <a:spLocks/>
          </p:cNvSpPr>
          <p:nvPr/>
        </p:nvSpPr>
        <p:spPr>
          <a:xfrm>
            <a:off x="6261287" y="491625"/>
            <a:ext cx="2585463" cy="920252"/>
          </a:xfrm>
          <a:prstGeom prst="rect">
            <a:avLst/>
          </a:prstGeom>
          <a:solidFill>
            <a:schemeClr val="tx1"/>
          </a:solidFill>
        </p:spPr>
        <p:txBody>
          <a:bodyPr vert="horz" wrap="square" lIns="91440" tIns="91440" rIns="91440" bIns="91440" rtlCol="0">
            <a:spAutoFit/>
          </a:bodyPr>
          <a:lstStyle>
            <a:lvl1pPr marL="0" marR="0" indent="0" algn="l" defTabSz="932742" rtl="0" eaLnBrk="1" fontAlgn="auto" latinLnBrk="0" hangingPunct="1">
              <a:lnSpc>
                <a:spcPct val="90000"/>
              </a:lnSpc>
              <a:spcBef>
                <a:spcPts val="600"/>
              </a:spcBef>
              <a:spcAft>
                <a:spcPts val="0"/>
              </a:spcAft>
              <a:buClrTx/>
              <a:buSzPct val="90000"/>
              <a:buFont typeface="Arial" pitchFamily="34" charset="0"/>
              <a:buNone/>
              <a:tabLst/>
              <a:defRPr sz="32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2286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4572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6858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9144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err="1">
                <a:solidFill>
                  <a:schemeClr val="bg1"/>
                </a:solidFill>
              </a:rPr>
              <a:t>Hoje</a:t>
            </a:r>
            <a:r>
              <a:rPr lang="en-US" sz="1400" dirty="0">
                <a:solidFill>
                  <a:schemeClr val="bg1"/>
                </a:solidFill>
              </a:rPr>
              <a:t> </a:t>
            </a:r>
            <a:r>
              <a:rPr lang="en-US" sz="1400" dirty="0" err="1">
                <a:solidFill>
                  <a:schemeClr val="bg1"/>
                </a:solidFill>
              </a:rPr>
              <a:t>é</a:t>
            </a:r>
            <a:r>
              <a:rPr lang="en-US" sz="1400" dirty="0">
                <a:solidFill>
                  <a:schemeClr val="bg1"/>
                </a:solidFill>
              </a:rPr>
              <a:t> </a:t>
            </a:r>
            <a:r>
              <a:rPr lang="en-US" sz="1400" dirty="0" err="1">
                <a:solidFill>
                  <a:schemeClr val="bg1"/>
                </a:solidFill>
              </a:rPr>
              <a:t>dia</a:t>
            </a:r>
            <a:r>
              <a:rPr lang="en-US" sz="1400" dirty="0">
                <a:solidFill>
                  <a:schemeClr val="bg1"/>
                </a:solidFill>
              </a:rPr>
              <a:t> 25/04/2022</a:t>
            </a:r>
          </a:p>
          <a:p>
            <a:r>
              <a:rPr lang="en-US" sz="1400" dirty="0">
                <a:solidFill>
                  <a:schemeClr val="bg1"/>
                </a:solidFill>
              </a:rPr>
              <a:t>Agora </a:t>
            </a:r>
            <a:r>
              <a:rPr lang="en-US" sz="1400" dirty="0" err="1">
                <a:solidFill>
                  <a:schemeClr val="bg1"/>
                </a:solidFill>
              </a:rPr>
              <a:t>são</a:t>
            </a:r>
            <a:r>
              <a:rPr lang="en-US" sz="1400" dirty="0">
                <a:solidFill>
                  <a:schemeClr val="bg1"/>
                </a:solidFill>
              </a:rPr>
              <a:t> 20:30:23</a:t>
            </a:r>
          </a:p>
          <a:p>
            <a:r>
              <a:rPr lang="en-US" sz="1400" dirty="0">
                <a:solidFill>
                  <a:schemeClr val="bg1"/>
                </a:solidFill>
              </a:rPr>
              <a:t>Estamos no </a:t>
            </a:r>
            <a:r>
              <a:rPr lang="en-US" sz="1400" dirty="0" err="1">
                <a:solidFill>
                  <a:schemeClr val="bg1"/>
                </a:solidFill>
              </a:rPr>
              <a:t>Outono</a:t>
            </a:r>
            <a:endParaRPr lang="en-US" sz="1400" dirty="0">
              <a:solidFill>
                <a:schemeClr val="bg1"/>
              </a:solidFill>
            </a:endParaRPr>
          </a:p>
        </p:txBody>
      </p:sp>
      <p:sp>
        <p:nvSpPr>
          <p:cNvPr id="3" name="Rectangle 2">
            <a:extLst>
              <a:ext uri="{FF2B5EF4-FFF2-40B4-BE49-F238E27FC236}">
                <a16:creationId xmlns:a16="http://schemas.microsoft.com/office/drawing/2014/main" id="{F1C717CA-42A0-AC47-AFD3-8C1A20CF9459}"/>
              </a:ext>
            </a:extLst>
          </p:cNvPr>
          <p:cNvSpPr/>
          <p:nvPr/>
        </p:nvSpPr>
        <p:spPr>
          <a:xfrm>
            <a:off x="232889" y="250670"/>
            <a:ext cx="7730765" cy="4616648"/>
          </a:xfrm>
          <a:prstGeom prst="rect">
            <a:avLst/>
          </a:prstGeom>
        </p:spPr>
        <p:txBody>
          <a:bodyPr wrap="square">
            <a:spAutoFit/>
          </a:bodyPr>
          <a:lstStyle/>
          <a:p>
            <a:r>
              <a:rPr lang="en-US" b="1" dirty="0">
                <a:solidFill>
                  <a:srgbClr val="107902"/>
                </a:solidFill>
                <a:latin typeface="Courier-Bold" pitchFamily="2" charset="0"/>
              </a:rPr>
              <a:t>from</a:t>
            </a:r>
            <a:r>
              <a:rPr lang="en-US" dirty="0">
                <a:solidFill>
                  <a:srgbClr val="262626"/>
                </a:solidFill>
                <a:latin typeface="Courier" pitchFamily="2" charset="0"/>
              </a:rPr>
              <a:t> datetime </a:t>
            </a:r>
            <a:r>
              <a:rPr lang="en-US" b="1" dirty="0">
                <a:solidFill>
                  <a:srgbClr val="107902"/>
                </a:solidFill>
                <a:latin typeface="Courier-Bold" pitchFamily="2" charset="0"/>
              </a:rPr>
              <a:t>import</a:t>
            </a:r>
            <a:r>
              <a:rPr lang="en-US" dirty="0">
                <a:solidFill>
                  <a:srgbClr val="262626"/>
                </a:solidFill>
                <a:latin typeface="Courier" pitchFamily="2" charset="0"/>
              </a:rPr>
              <a:t> datetime</a:t>
            </a:r>
          </a:p>
          <a:p>
            <a:endParaRPr lang="en-US" dirty="0">
              <a:solidFill>
                <a:srgbClr val="262626"/>
              </a:solidFill>
              <a:latin typeface="Courier" pitchFamily="2" charset="0"/>
            </a:endParaRPr>
          </a:p>
          <a:p>
            <a:r>
              <a:rPr lang="en-US" dirty="0" err="1">
                <a:solidFill>
                  <a:srgbClr val="262626"/>
                </a:solidFill>
                <a:latin typeface="Courier" pitchFamily="2" charset="0"/>
              </a:rPr>
              <a:t>hoje</a:t>
            </a:r>
            <a:r>
              <a:rPr lang="en-US" dirty="0">
                <a:solidFill>
                  <a:srgbClr val="262626"/>
                </a:solidFill>
                <a:latin typeface="Courier" pitchFamily="2" charset="0"/>
              </a:rPr>
              <a:t> = </a:t>
            </a:r>
            <a:r>
              <a:rPr lang="en-US" dirty="0" err="1">
                <a:solidFill>
                  <a:srgbClr val="262626"/>
                </a:solidFill>
                <a:latin typeface="Courier" pitchFamily="2" charset="0"/>
              </a:rPr>
              <a:t>datetime.now</a:t>
            </a:r>
            <a:r>
              <a:rPr lang="en-US" dirty="0">
                <a:solidFill>
                  <a:srgbClr val="262626"/>
                </a:solidFill>
                <a:latin typeface="Courier" pitchFamily="2" charset="0"/>
              </a:rPr>
              <a:t>()</a:t>
            </a:r>
          </a:p>
          <a:p>
            <a:r>
              <a:rPr lang="en-US" b="1" dirty="0">
                <a:solidFill>
                  <a:srgbClr val="107902"/>
                </a:solidFill>
                <a:latin typeface="Courier-Bold" pitchFamily="2" charset="0"/>
              </a:rPr>
              <a:t>print</a:t>
            </a:r>
            <a:r>
              <a:rPr lang="en-US" dirty="0">
                <a:solidFill>
                  <a:srgbClr val="262626"/>
                </a:solidFill>
                <a:latin typeface="Courier" pitchFamily="2" charset="0"/>
              </a:rPr>
              <a:t>(‘</a:t>
            </a:r>
            <a:r>
              <a:rPr lang="en-US" dirty="0" err="1">
                <a:solidFill>
                  <a:srgbClr val="262626"/>
                </a:solidFill>
                <a:latin typeface="Courier" pitchFamily="2" charset="0"/>
              </a:rPr>
              <a:t>Hoje</a:t>
            </a:r>
            <a:r>
              <a:rPr lang="en-US" dirty="0">
                <a:solidFill>
                  <a:srgbClr val="262626"/>
                </a:solidFill>
                <a:latin typeface="Courier" pitchFamily="2" charset="0"/>
              </a:rPr>
              <a:t> </a:t>
            </a:r>
            <a:r>
              <a:rPr lang="en-US" dirty="0" err="1">
                <a:solidFill>
                  <a:srgbClr val="262626"/>
                </a:solidFill>
                <a:latin typeface="Courier" pitchFamily="2" charset="0"/>
              </a:rPr>
              <a:t>é</a:t>
            </a:r>
            <a:r>
              <a:rPr lang="en-US" dirty="0">
                <a:solidFill>
                  <a:srgbClr val="262626"/>
                </a:solidFill>
                <a:latin typeface="Courier" pitchFamily="2" charset="0"/>
              </a:rPr>
              <a:t> </a:t>
            </a:r>
            <a:r>
              <a:rPr lang="en-US" dirty="0" err="1">
                <a:solidFill>
                  <a:srgbClr val="262626"/>
                </a:solidFill>
                <a:latin typeface="Courier" pitchFamily="2" charset="0"/>
              </a:rPr>
              <a:t>dia</a:t>
            </a:r>
            <a:r>
              <a:rPr lang="en-US" dirty="0">
                <a:solidFill>
                  <a:srgbClr val="262626"/>
                </a:solidFill>
                <a:latin typeface="Courier" pitchFamily="2" charset="0"/>
              </a:rPr>
              <a:t> ’ + </a:t>
            </a:r>
            <a:r>
              <a:rPr lang="en-US" dirty="0" err="1">
                <a:solidFill>
                  <a:srgbClr val="262626"/>
                </a:solidFill>
                <a:latin typeface="Courier" pitchFamily="2" charset="0"/>
              </a:rPr>
              <a:t>hoje.</a:t>
            </a:r>
            <a:r>
              <a:rPr lang="en-US" b="1" dirty="0" err="1">
                <a:solidFill>
                  <a:srgbClr val="107902"/>
                </a:solidFill>
                <a:latin typeface="Courier-Bold" pitchFamily="2" charset="0"/>
              </a:rPr>
              <a:t>strftime</a:t>
            </a:r>
            <a:r>
              <a:rPr lang="en-US" dirty="0">
                <a:solidFill>
                  <a:srgbClr val="262626"/>
                </a:solidFill>
                <a:latin typeface="Courier" pitchFamily="2" charset="0"/>
              </a:rPr>
              <a:t>(‘</a:t>
            </a:r>
            <a:r>
              <a:rPr lang="en-US" dirty="0">
                <a:solidFill>
                  <a:srgbClr val="C00000"/>
                </a:solidFill>
                <a:latin typeface="Courier" pitchFamily="2" charset="0"/>
              </a:rPr>
              <a:t>%</a:t>
            </a:r>
            <a:r>
              <a:rPr lang="en-US" dirty="0">
                <a:solidFill>
                  <a:srgbClr val="262626"/>
                </a:solidFill>
                <a:latin typeface="Courier" pitchFamily="2" charset="0"/>
              </a:rPr>
              <a:t>d/</a:t>
            </a:r>
            <a:r>
              <a:rPr lang="en-US" dirty="0">
                <a:solidFill>
                  <a:srgbClr val="C00000"/>
                </a:solidFill>
                <a:latin typeface="Courier" pitchFamily="2" charset="0"/>
              </a:rPr>
              <a:t>%</a:t>
            </a:r>
            <a:r>
              <a:rPr lang="en-US" dirty="0">
                <a:solidFill>
                  <a:srgbClr val="262626"/>
                </a:solidFill>
                <a:latin typeface="Courier" pitchFamily="2" charset="0"/>
              </a:rPr>
              <a:t>m/</a:t>
            </a:r>
            <a:r>
              <a:rPr lang="en-US" dirty="0">
                <a:solidFill>
                  <a:srgbClr val="C00000"/>
                </a:solidFill>
                <a:latin typeface="Courier" pitchFamily="2" charset="0"/>
              </a:rPr>
              <a:t>%</a:t>
            </a:r>
            <a:r>
              <a:rPr lang="en-US" dirty="0">
                <a:solidFill>
                  <a:srgbClr val="262626"/>
                </a:solidFill>
                <a:latin typeface="Courier" pitchFamily="2" charset="0"/>
              </a:rPr>
              <a:t>y’))</a:t>
            </a:r>
          </a:p>
          <a:p>
            <a:r>
              <a:rPr lang="en-US" b="1" dirty="0">
                <a:solidFill>
                  <a:srgbClr val="107902"/>
                </a:solidFill>
                <a:latin typeface="Courier-Bold" pitchFamily="2" charset="0"/>
              </a:rPr>
              <a:t>print</a:t>
            </a:r>
            <a:r>
              <a:rPr lang="en-US" dirty="0">
                <a:solidFill>
                  <a:srgbClr val="262626"/>
                </a:solidFill>
                <a:latin typeface="Courier" pitchFamily="2" charset="0"/>
              </a:rPr>
              <a:t>(‘Agora </a:t>
            </a:r>
            <a:r>
              <a:rPr lang="en-US" dirty="0" err="1">
                <a:solidFill>
                  <a:srgbClr val="262626"/>
                </a:solidFill>
                <a:latin typeface="Courier" pitchFamily="2" charset="0"/>
              </a:rPr>
              <a:t>são</a:t>
            </a:r>
            <a:r>
              <a:rPr lang="en-US" dirty="0">
                <a:solidFill>
                  <a:srgbClr val="262626"/>
                </a:solidFill>
                <a:latin typeface="Courier" pitchFamily="2" charset="0"/>
              </a:rPr>
              <a:t> ’ + </a:t>
            </a:r>
            <a:r>
              <a:rPr lang="en-US" dirty="0" err="1">
                <a:solidFill>
                  <a:srgbClr val="262626"/>
                </a:solidFill>
                <a:latin typeface="Courier" pitchFamily="2" charset="0"/>
              </a:rPr>
              <a:t>hoje.</a:t>
            </a:r>
            <a:r>
              <a:rPr lang="en-US" b="1" dirty="0" err="1">
                <a:solidFill>
                  <a:srgbClr val="107902"/>
                </a:solidFill>
                <a:latin typeface="Courier-Bold" pitchFamily="2" charset="0"/>
              </a:rPr>
              <a:t>strftime</a:t>
            </a:r>
            <a:r>
              <a:rPr lang="en-US" dirty="0">
                <a:solidFill>
                  <a:srgbClr val="262626"/>
                </a:solidFill>
                <a:latin typeface="Courier" pitchFamily="2" charset="0"/>
              </a:rPr>
              <a:t>(‘</a:t>
            </a:r>
            <a:r>
              <a:rPr lang="en-US" dirty="0">
                <a:solidFill>
                  <a:srgbClr val="C00000"/>
                </a:solidFill>
                <a:latin typeface="Courier" pitchFamily="2" charset="0"/>
              </a:rPr>
              <a:t>%</a:t>
            </a:r>
            <a:r>
              <a:rPr lang="en-US" dirty="0">
                <a:solidFill>
                  <a:srgbClr val="262626"/>
                </a:solidFill>
                <a:latin typeface="Courier" pitchFamily="2" charset="0"/>
              </a:rPr>
              <a:t>H:</a:t>
            </a:r>
            <a:r>
              <a:rPr lang="en-US" dirty="0">
                <a:solidFill>
                  <a:srgbClr val="C00000"/>
                </a:solidFill>
                <a:latin typeface="Courier" pitchFamily="2" charset="0"/>
              </a:rPr>
              <a:t>%</a:t>
            </a:r>
            <a:r>
              <a:rPr lang="en-US" dirty="0">
                <a:solidFill>
                  <a:srgbClr val="262626"/>
                </a:solidFill>
                <a:latin typeface="Courier" pitchFamily="2" charset="0"/>
              </a:rPr>
              <a:t>M:</a:t>
            </a:r>
            <a:r>
              <a:rPr lang="en-US" dirty="0">
                <a:solidFill>
                  <a:srgbClr val="C00000"/>
                </a:solidFill>
                <a:latin typeface="Courier" pitchFamily="2" charset="0"/>
              </a:rPr>
              <a:t>%</a:t>
            </a:r>
            <a:r>
              <a:rPr lang="en-US" dirty="0">
                <a:solidFill>
                  <a:srgbClr val="262626"/>
                </a:solidFill>
                <a:latin typeface="Courier" pitchFamily="2" charset="0"/>
              </a:rPr>
              <a:t>S’))</a:t>
            </a:r>
            <a:br>
              <a:rPr lang="en-US" dirty="0">
                <a:solidFill>
                  <a:srgbClr val="262626"/>
                </a:solidFill>
                <a:latin typeface="Courier" pitchFamily="2" charset="0"/>
              </a:rPr>
            </a:br>
            <a:r>
              <a:rPr lang="en-US" dirty="0" err="1">
                <a:solidFill>
                  <a:srgbClr val="262626"/>
                </a:solidFill>
                <a:latin typeface="Courier" pitchFamily="2" charset="0"/>
              </a:rPr>
              <a:t>inicio_outono</a:t>
            </a:r>
            <a:r>
              <a:rPr lang="en-US" dirty="0">
                <a:solidFill>
                  <a:srgbClr val="262626"/>
                </a:solidFill>
                <a:latin typeface="Courier" pitchFamily="2" charset="0"/>
              </a:rPr>
              <a:t> = datetime(</a:t>
            </a:r>
            <a:r>
              <a:rPr lang="en-US" b="1" dirty="0">
                <a:solidFill>
                  <a:srgbClr val="0000D5"/>
                </a:solidFill>
                <a:latin typeface="Courier-Bold" pitchFamily="2" charset="0"/>
              </a:rPr>
              <a:t>2022</a:t>
            </a:r>
            <a:r>
              <a:rPr lang="en-US" dirty="0">
                <a:solidFill>
                  <a:srgbClr val="262626"/>
                </a:solidFill>
                <a:latin typeface="Courier" pitchFamily="2" charset="0"/>
              </a:rPr>
              <a:t>, </a:t>
            </a:r>
            <a:r>
              <a:rPr lang="en-US" b="1" dirty="0">
                <a:solidFill>
                  <a:srgbClr val="0000D5"/>
                </a:solidFill>
                <a:latin typeface="Courier-Bold" pitchFamily="2" charset="0"/>
              </a:rPr>
              <a:t>3</a:t>
            </a:r>
            <a:r>
              <a:rPr lang="en-US" dirty="0">
                <a:solidFill>
                  <a:srgbClr val="262626"/>
                </a:solidFill>
                <a:latin typeface="Courier" pitchFamily="2" charset="0"/>
              </a:rPr>
              <a:t>, </a:t>
            </a:r>
            <a:r>
              <a:rPr lang="en-US" b="1" dirty="0">
                <a:solidFill>
                  <a:srgbClr val="0000D5"/>
                </a:solidFill>
                <a:latin typeface="Courier-Bold" pitchFamily="2" charset="0"/>
              </a:rPr>
              <a:t>20</a:t>
            </a:r>
            <a:r>
              <a:rPr lang="en-US" dirty="0">
                <a:solidFill>
                  <a:srgbClr val="262626"/>
                </a:solidFill>
                <a:latin typeface="Courier" pitchFamily="2" charset="0"/>
              </a:rPr>
              <a:t>, </a:t>
            </a:r>
            <a:r>
              <a:rPr lang="en-US" b="1" dirty="0">
                <a:solidFill>
                  <a:srgbClr val="0000D5"/>
                </a:solidFill>
                <a:latin typeface="Courier-Bold" pitchFamily="2" charset="0"/>
              </a:rPr>
              <a:t>12</a:t>
            </a:r>
            <a:r>
              <a:rPr lang="en-US" dirty="0">
                <a:solidFill>
                  <a:srgbClr val="262626"/>
                </a:solidFill>
                <a:latin typeface="Courier" pitchFamily="2" charset="0"/>
              </a:rPr>
              <a:t>, </a:t>
            </a:r>
            <a:r>
              <a:rPr lang="en-US" b="1" dirty="0">
                <a:solidFill>
                  <a:srgbClr val="0000D5"/>
                </a:solidFill>
                <a:latin typeface="Courier-Bold" pitchFamily="2" charset="0"/>
              </a:rPr>
              <a:t>33</a:t>
            </a:r>
            <a:r>
              <a:rPr lang="en-US" dirty="0">
                <a:solidFill>
                  <a:srgbClr val="262626"/>
                </a:solidFill>
                <a:latin typeface="Courier" pitchFamily="2" charset="0"/>
              </a:rPr>
              <a:t>, </a:t>
            </a:r>
            <a:r>
              <a:rPr lang="en-US" b="1" dirty="0">
                <a:solidFill>
                  <a:srgbClr val="3300E9"/>
                </a:solidFill>
                <a:latin typeface="Courier-Bold" pitchFamily="2" charset="0"/>
              </a:rPr>
              <a:t>00</a:t>
            </a:r>
            <a:r>
              <a:rPr lang="en-US" dirty="0">
                <a:solidFill>
                  <a:srgbClr val="262626"/>
                </a:solidFill>
                <a:latin typeface="Courier" pitchFamily="2" charset="0"/>
              </a:rPr>
              <a:t>)</a:t>
            </a:r>
            <a:br>
              <a:rPr lang="en-US" dirty="0">
                <a:solidFill>
                  <a:srgbClr val="262626"/>
                </a:solidFill>
                <a:latin typeface="Courier" pitchFamily="2" charset="0"/>
              </a:rPr>
            </a:br>
            <a:r>
              <a:rPr lang="en-US" dirty="0" err="1">
                <a:solidFill>
                  <a:srgbClr val="262626"/>
                </a:solidFill>
                <a:latin typeface="Courier" pitchFamily="2" charset="0"/>
              </a:rPr>
              <a:t>inicio_inverno</a:t>
            </a:r>
            <a:r>
              <a:rPr lang="en-US" dirty="0">
                <a:solidFill>
                  <a:srgbClr val="262626"/>
                </a:solidFill>
                <a:latin typeface="Courier" pitchFamily="2" charset="0"/>
              </a:rPr>
              <a:t> = datetime(</a:t>
            </a:r>
            <a:r>
              <a:rPr lang="en-US" b="1" dirty="0">
                <a:solidFill>
                  <a:srgbClr val="0000D5"/>
                </a:solidFill>
                <a:latin typeface="Courier-Bold" pitchFamily="2" charset="0"/>
              </a:rPr>
              <a:t>2022</a:t>
            </a:r>
            <a:r>
              <a:rPr lang="en-US" dirty="0">
                <a:solidFill>
                  <a:srgbClr val="262626"/>
                </a:solidFill>
                <a:latin typeface="Courier" pitchFamily="2" charset="0"/>
              </a:rPr>
              <a:t>, </a:t>
            </a:r>
            <a:r>
              <a:rPr lang="en-US" b="1" dirty="0">
                <a:solidFill>
                  <a:srgbClr val="0000D5"/>
                </a:solidFill>
                <a:latin typeface="Courier-Bold" pitchFamily="2" charset="0"/>
              </a:rPr>
              <a:t>6</a:t>
            </a:r>
            <a:r>
              <a:rPr lang="en-US" dirty="0">
                <a:solidFill>
                  <a:srgbClr val="262626"/>
                </a:solidFill>
                <a:latin typeface="Courier" pitchFamily="2" charset="0"/>
              </a:rPr>
              <a:t>, </a:t>
            </a:r>
            <a:r>
              <a:rPr lang="en-US" b="1" dirty="0">
                <a:solidFill>
                  <a:srgbClr val="0000D5"/>
                </a:solidFill>
                <a:latin typeface="Courier-Bold" pitchFamily="2" charset="0"/>
              </a:rPr>
              <a:t>21</a:t>
            </a:r>
            <a:r>
              <a:rPr lang="en-US" dirty="0">
                <a:solidFill>
                  <a:srgbClr val="262626"/>
                </a:solidFill>
                <a:latin typeface="Courier" pitchFamily="2" charset="0"/>
              </a:rPr>
              <a:t>, </a:t>
            </a:r>
            <a:r>
              <a:rPr lang="en-US" b="1" dirty="0">
                <a:solidFill>
                  <a:srgbClr val="0000D5"/>
                </a:solidFill>
                <a:latin typeface="Courier-Bold" pitchFamily="2" charset="0"/>
              </a:rPr>
              <a:t>6</a:t>
            </a:r>
            <a:r>
              <a:rPr lang="en-US" dirty="0">
                <a:solidFill>
                  <a:srgbClr val="262626"/>
                </a:solidFill>
                <a:latin typeface="Courier" pitchFamily="2" charset="0"/>
              </a:rPr>
              <a:t>, </a:t>
            </a:r>
            <a:r>
              <a:rPr lang="en-US" b="1" dirty="0">
                <a:solidFill>
                  <a:srgbClr val="0000D5"/>
                </a:solidFill>
                <a:latin typeface="Courier-Bold" pitchFamily="2" charset="0"/>
              </a:rPr>
              <a:t>14</a:t>
            </a:r>
            <a:r>
              <a:rPr lang="en-US" dirty="0">
                <a:solidFill>
                  <a:srgbClr val="262626"/>
                </a:solidFill>
                <a:latin typeface="Courier" pitchFamily="2" charset="0"/>
              </a:rPr>
              <a:t>, </a:t>
            </a:r>
            <a:r>
              <a:rPr lang="en-US" b="1" dirty="0">
                <a:solidFill>
                  <a:srgbClr val="3300E9"/>
                </a:solidFill>
                <a:latin typeface="Courier-Bold" pitchFamily="2" charset="0"/>
              </a:rPr>
              <a:t>00</a:t>
            </a:r>
            <a:r>
              <a:rPr lang="en-US" dirty="0">
                <a:solidFill>
                  <a:srgbClr val="262626"/>
                </a:solidFill>
                <a:latin typeface="Courier" pitchFamily="2" charset="0"/>
              </a:rPr>
              <a:t>)</a:t>
            </a:r>
            <a:br>
              <a:rPr lang="en-US" dirty="0">
                <a:solidFill>
                  <a:srgbClr val="262626"/>
                </a:solidFill>
                <a:latin typeface="Courier" pitchFamily="2" charset="0"/>
              </a:rPr>
            </a:br>
            <a:r>
              <a:rPr lang="en-US" dirty="0" err="1">
                <a:solidFill>
                  <a:srgbClr val="262626"/>
                </a:solidFill>
                <a:latin typeface="Courier" pitchFamily="2" charset="0"/>
              </a:rPr>
              <a:t>inicio_primavera</a:t>
            </a:r>
            <a:r>
              <a:rPr lang="en-US" dirty="0">
                <a:solidFill>
                  <a:srgbClr val="262626"/>
                </a:solidFill>
                <a:latin typeface="Courier" pitchFamily="2" charset="0"/>
              </a:rPr>
              <a:t> = datetime(</a:t>
            </a:r>
            <a:r>
              <a:rPr lang="en-US" b="1" dirty="0">
                <a:solidFill>
                  <a:srgbClr val="0000D5"/>
                </a:solidFill>
                <a:latin typeface="Courier-Bold" pitchFamily="2" charset="0"/>
              </a:rPr>
              <a:t>2022</a:t>
            </a:r>
            <a:r>
              <a:rPr lang="en-US" dirty="0">
                <a:solidFill>
                  <a:srgbClr val="262626"/>
                </a:solidFill>
                <a:latin typeface="Courier" pitchFamily="2" charset="0"/>
              </a:rPr>
              <a:t>, </a:t>
            </a:r>
            <a:r>
              <a:rPr lang="en-US" b="1" dirty="0">
                <a:solidFill>
                  <a:srgbClr val="0000D5"/>
                </a:solidFill>
                <a:latin typeface="Courier-Bold" pitchFamily="2" charset="0"/>
              </a:rPr>
              <a:t>9</a:t>
            </a:r>
            <a:r>
              <a:rPr lang="en-US" dirty="0">
                <a:solidFill>
                  <a:srgbClr val="262626"/>
                </a:solidFill>
                <a:latin typeface="Courier" pitchFamily="2" charset="0"/>
              </a:rPr>
              <a:t>, </a:t>
            </a:r>
            <a:r>
              <a:rPr lang="en-US" b="1" dirty="0">
                <a:solidFill>
                  <a:srgbClr val="0000D5"/>
                </a:solidFill>
                <a:latin typeface="Courier-Bold" pitchFamily="2" charset="0"/>
              </a:rPr>
              <a:t>21</a:t>
            </a:r>
            <a:r>
              <a:rPr lang="en-US" dirty="0">
                <a:solidFill>
                  <a:srgbClr val="262626"/>
                </a:solidFill>
                <a:latin typeface="Courier" pitchFamily="2" charset="0"/>
              </a:rPr>
              <a:t>, </a:t>
            </a:r>
            <a:r>
              <a:rPr lang="en-US" b="1" dirty="0">
                <a:solidFill>
                  <a:srgbClr val="0000D5"/>
                </a:solidFill>
                <a:latin typeface="Courier-Bold" pitchFamily="2" charset="0"/>
              </a:rPr>
              <a:t>22</a:t>
            </a:r>
            <a:r>
              <a:rPr lang="en-US" dirty="0">
                <a:solidFill>
                  <a:srgbClr val="262626"/>
                </a:solidFill>
                <a:latin typeface="Courier" pitchFamily="2" charset="0"/>
              </a:rPr>
              <a:t>, </a:t>
            </a:r>
            <a:r>
              <a:rPr lang="en-US" b="1" dirty="0">
                <a:solidFill>
                  <a:srgbClr val="3300E9"/>
                </a:solidFill>
                <a:latin typeface="Courier-Bold" pitchFamily="2" charset="0"/>
              </a:rPr>
              <a:t>04</a:t>
            </a:r>
            <a:r>
              <a:rPr lang="en-US" dirty="0">
                <a:solidFill>
                  <a:srgbClr val="262626"/>
                </a:solidFill>
                <a:latin typeface="Courier" pitchFamily="2" charset="0"/>
              </a:rPr>
              <a:t>, </a:t>
            </a:r>
            <a:r>
              <a:rPr lang="en-US" b="1" dirty="0">
                <a:solidFill>
                  <a:srgbClr val="3300E9"/>
                </a:solidFill>
                <a:latin typeface="Courier-Bold" pitchFamily="2" charset="0"/>
              </a:rPr>
              <a:t>00</a:t>
            </a:r>
            <a:r>
              <a:rPr lang="en-US" dirty="0">
                <a:solidFill>
                  <a:srgbClr val="262626"/>
                </a:solidFill>
                <a:latin typeface="Courier" pitchFamily="2" charset="0"/>
              </a:rPr>
              <a:t>)</a:t>
            </a:r>
            <a:br>
              <a:rPr lang="en-US" dirty="0">
                <a:solidFill>
                  <a:srgbClr val="262626"/>
                </a:solidFill>
                <a:latin typeface="Courier" pitchFamily="2" charset="0"/>
              </a:rPr>
            </a:br>
            <a:r>
              <a:rPr lang="en-US" dirty="0" err="1">
                <a:solidFill>
                  <a:srgbClr val="262626"/>
                </a:solidFill>
                <a:latin typeface="Courier" pitchFamily="2" charset="0"/>
              </a:rPr>
              <a:t>inicio_verao</a:t>
            </a:r>
            <a:r>
              <a:rPr lang="en-US" dirty="0">
                <a:solidFill>
                  <a:srgbClr val="262626"/>
                </a:solidFill>
                <a:latin typeface="Courier" pitchFamily="2" charset="0"/>
              </a:rPr>
              <a:t> = datetime(</a:t>
            </a:r>
            <a:r>
              <a:rPr lang="en-US" b="1" dirty="0">
                <a:solidFill>
                  <a:srgbClr val="0000D5"/>
                </a:solidFill>
                <a:latin typeface="Courier-Bold" pitchFamily="2" charset="0"/>
              </a:rPr>
              <a:t>2022</a:t>
            </a:r>
            <a:r>
              <a:rPr lang="en-US" dirty="0">
                <a:solidFill>
                  <a:srgbClr val="262626"/>
                </a:solidFill>
                <a:latin typeface="Courier" pitchFamily="2" charset="0"/>
              </a:rPr>
              <a:t>, </a:t>
            </a:r>
            <a:r>
              <a:rPr lang="en-US" b="1" dirty="0">
                <a:solidFill>
                  <a:srgbClr val="0000D5"/>
                </a:solidFill>
                <a:latin typeface="Courier-Bold" pitchFamily="2" charset="0"/>
              </a:rPr>
              <a:t>12</a:t>
            </a:r>
            <a:r>
              <a:rPr lang="en-US" dirty="0">
                <a:solidFill>
                  <a:srgbClr val="262626"/>
                </a:solidFill>
                <a:latin typeface="Courier" pitchFamily="2" charset="0"/>
              </a:rPr>
              <a:t>, </a:t>
            </a:r>
            <a:r>
              <a:rPr lang="en-US" b="1" dirty="0">
                <a:solidFill>
                  <a:srgbClr val="0000D5"/>
                </a:solidFill>
                <a:latin typeface="Courier-Bold" pitchFamily="2" charset="0"/>
              </a:rPr>
              <a:t>21</a:t>
            </a:r>
            <a:r>
              <a:rPr lang="en-US" dirty="0">
                <a:solidFill>
                  <a:srgbClr val="262626"/>
                </a:solidFill>
                <a:latin typeface="Courier" pitchFamily="2" charset="0"/>
              </a:rPr>
              <a:t>, </a:t>
            </a:r>
            <a:r>
              <a:rPr lang="en-US" b="1" dirty="0">
                <a:solidFill>
                  <a:srgbClr val="0000D5"/>
                </a:solidFill>
                <a:latin typeface="Courier-Bold" pitchFamily="2" charset="0"/>
              </a:rPr>
              <a:t>18</a:t>
            </a:r>
            <a:r>
              <a:rPr lang="en-US" dirty="0">
                <a:solidFill>
                  <a:srgbClr val="262626"/>
                </a:solidFill>
                <a:latin typeface="Courier" pitchFamily="2" charset="0"/>
              </a:rPr>
              <a:t>, </a:t>
            </a:r>
            <a:r>
              <a:rPr lang="en-US" b="1" dirty="0">
                <a:solidFill>
                  <a:srgbClr val="0000D5"/>
                </a:solidFill>
                <a:latin typeface="Courier-Bold" pitchFamily="2" charset="0"/>
              </a:rPr>
              <a:t>48</a:t>
            </a:r>
            <a:r>
              <a:rPr lang="en-US" dirty="0">
                <a:solidFill>
                  <a:srgbClr val="262626"/>
                </a:solidFill>
                <a:latin typeface="Courier" pitchFamily="2" charset="0"/>
              </a:rPr>
              <a:t>, </a:t>
            </a:r>
            <a:r>
              <a:rPr lang="en-US" b="1" dirty="0">
                <a:solidFill>
                  <a:srgbClr val="3300E9"/>
                </a:solidFill>
                <a:latin typeface="Courier-Bold" pitchFamily="2" charset="0"/>
              </a:rPr>
              <a:t>00</a:t>
            </a:r>
            <a:r>
              <a:rPr lang="en-US" dirty="0">
                <a:solidFill>
                  <a:srgbClr val="262626"/>
                </a:solidFill>
                <a:latin typeface="Courier" pitchFamily="2" charset="0"/>
              </a:rPr>
              <a:t>)</a:t>
            </a:r>
            <a:br>
              <a:rPr lang="en-US" dirty="0">
                <a:solidFill>
                  <a:srgbClr val="262626"/>
                </a:solidFill>
                <a:latin typeface="Courier" pitchFamily="2" charset="0"/>
              </a:rPr>
            </a:br>
            <a:br>
              <a:rPr lang="en-US" dirty="0">
                <a:solidFill>
                  <a:srgbClr val="262626"/>
                </a:solidFill>
                <a:latin typeface="Courier" pitchFamily="2" charset="0"/>
              </a:rPr>
            </a:br>
            <a:r>
              <a:rPr lang="en-US" b="1" dirty="0">
                <a:solidFill>
                  <a:srgbClr val="107902"/>
                </a:solidFill>
                <a:latin typeface="Courier-Bold" pitchFamily="2" charset="0"/>
              </a:rPr>
              <a:t>if</a:t>
            </a:r>
            <a:r>
              <a:rPr lang="en-US" dirty="0">
                <a:solidFill>
                  <a:srgbClr val="262626"/>
                </a:solidFill>
                <a:latin typeface="Courier" pitchFamily="2" charset="0"/>
              </a:rPr>
              <a:t> </a:t>
            </a:r>
            <a:r>
              <a:rPr lang="en-US" dirty="0" err="1">
                <a:solidFill>
                  <a:srgbClr val="262626"/>
                </a:solidFill>
                <a:latin typeface="Courier" pitchFamily="2" charset="0"/>
              </a:rPr>
              <a:t>hoje.year</a:t>
            </a:r>
            <a:r>
              <a:rPr lang="en-US" dirty="0">
                <a:solidFill>
                  <a:srgbClr val="262626"/>
                </a:solidFill>
                <a:latin typeface="Courier" pitchFamily="2" charset="0"/>
              </a:rPr>
              <a:t> == </a:t>
            </a:r>
            <a:r>
              <a:rPr lang="en-US" b="1" dirty="0">
                <a:solidFill>
                  <a:srgbClr val="0000D5"/>
                </a:solidFill>
                <a:latin typeface="Courier-Bold" pitchFamily="2" charset="0"/>
              </a:rPr>
              <a:t>2022</a:t>
            </a:r>
            <a:r>
              <a:rPr lang="en-US" dirty="0">
                <a:solidFill>
                  <a:srgbClr val="262626"/>
                </a:solidFill>
                <a:latin typeface="Courier" pitchFamily="2" charset="0"/>
              </a:rPr>
              <a:t>:</a:t>
            </a:r>
            <a:br>
              <a:rPr lang="en-US" dirty="0">
                <a:solidFill>
                  <a:srgbClr val="262626"/>
                </a:solidFill>
                <a:latin typeface="Courier" pitchFamily="2" charset="0"/>
              </a:rPr>
            </a:br>
            <a:r>
              <a:rPr lang="en-US" dirty="0">
                <a:solidFill>
                  <a:srgbClr val="262626"/>
                </a:solidFill>
                <a:latin typeface="Courier" pitchFamily="2" charset="0"/>
              </a:rPr>
              <a:t>    </a:t>
            </a:r>
            <a:r>
              <a:rPr lang="en-US" b="1" dirty="0">
                <a:solidFill>
                  <a:srgbClr val="107902"/>
                </a:solidFill>
                <a:latin typeface="Courier-Bold" pitchFamily="2" charset="0"/>
              </a:rPr>
              <a:t>if</a:t>
            </a:r>
            <a:r>
              <a:rPr lang="en-US" dirty="0">
                <a:solidFill>
                  <a:srgbClr val="262626"/>
                </a:solidFill>
                <a:latin typeface="Courier" pitchFamily="2" charset="0"/>
              </a:rPr>
              <a:t> </a:t>
            </a:r>
            <a:r>
              <a:rPr lang="en-US" dirty="0" err="1">
                <a:solidFill>
                  <a:srgbClr val="262626"/>
                </a:solidFill>
                <a:latin typeface="Courier" pitchFamily="2" charset="0"/>
              </a:rPr>
              <a:t>hoje</a:t>
            </a:r>
            <a:r>
              <a:rPr lang="en-US" dirty="0">
                <a:solidFill>
                  <a:srgbClr val="262626"/>
                </a:solidFill>
                <a:latin typeface="Courier" pitchFamily="2" charset="0"/>
              </a:rPr>
              <a:t> &gt;= </a:t>
            </a:r>
            <a:r>
              <a:rPr lang="en-US" dirty="0" err="1">
                <a:solidFill>
                  <a:srgbClr val="262626"/>
                </a:solidFill>
                <a:latin typeface="Courier" pitchFamily="2" charset="0"/>
              </a:rPr>
              <a:t>inicio_outono</a:t>
            </a:r>
            <a:r>
              <a:rPr lang="en-US" dirty="0">
                <a:solidFill>
                  <a:srgbClr val="262626"/>
                </a:solidFill>
                <a:latin typeface="Courier" pitchFamily="2" charset="0"/>
              </a:rPr>
              <a:t> </a:t>
            </a:r>
            <a:r>
              <a:rPr lang="en-US" b="1" dirty="0">
                <a:latin typeface="Courier-Bold" pitchFamily="2" charset="0"/>
              </a:rPr>
              <a:t>and</a:t>
            </a:r>
            <a:r>
              <a:rPr lang="en-US" dirty="0">
                <a:solidFill>
                  <a:srgbClr val="262626"/>
                </a:solidFill>
                <a:latin typeface="Courier" pitchFamily="2" charset="0"/>
              </a:rPr>
              <a:t> </a:t>
            </a:r>
            <a:r>
              <a:rPr lang="en-US" dirty="0" err="1">
                <a:solidFill>
                  <a:srgbClr val="262626"/>
                </a:solidFill>
                <a:latin typeface="Courier" pitchFamily="2" charset="0"/>
              </a:rPr>
              <a:t>hoje</a:t>
            </a:r>
            <a:r>
              <a:rPr lang="en-US" dirty="0">
                <a:solidFill>
                  <a:srgbClr val="262626"/>
                </a:solidFill>
                <a:latin typeface="Courier" pitchFamily="2" charset="0"/>
              </a:rPr>
              <a:t> &lt; </a:t>
            </a:r>
            <a:r>
              <a:rPr lang="en-US" dirty="0" err="1">
                <a:solidFill>
                  <a:srgbClr val="262626"/>
                </a:solidFill>
                <a:latin typeface="Courier" pitchFamily="2" charset="0"/>
              </a:rPr>
              <a:t>inicio_inverno</a:t>
            </a:r>
            <a:r>
              <a:rPr lang="en-US" dirty="0">
                <a:solidFill>
                  <a:srgbClr val="262626"/>
                </a:solidFill>
                <a:latin typeface="Courier" pitchFamily="2" charset="0"/>
              </a:rPr>
              <a:t>:</a:t>
            </a:r>
          </a:p>
          <a:p>
            <a:r>
              <a:rPr lang="en-US" dirty="0">
                <a:solidFill>
                  <a:srgbClr val="262626"/>
                </a:solidFill>
                <a:latin typeface="Courier" pitchFamily="2" charset="0"/>
              </a:rPr>
              <a:t>         </a:t>
            </a:r>
            <a:r>
              <a:rPr lang="en-US" b="1" dirty="0">
                <a:solidFill>
                  <a:srgbClr val="107902"/>
                </a:solidFill>
                <a:latin typeface="Courier-Bold" pitchFamily="2" charset="0"/>
              </a:rPr>
              <a:t>print</a:t>
            </a:r>
            <a:r>
              <a:rPr lang="en-US" dirty="0">
                <a:solidFill>
                  <a:srgbClr val="262626"/>
                </a:solidFill>
                <a:latin typeface="Courier" pitchFamily="2" charset="0"/>
              </a:rPr>
              <a:t>(‘Estamos no </a:t>
            </a:r>
            <a:r>
              <a:rPr lang="en-US" dirty="0" err="1">
                <a:solidFill>
                  <a:srgbClr val="262626"/>
                </a:solidFill>
                <a:latin typeface="Courier" pitchFamily="2" charset="0"/>
              </a:rPr>
              <a:t>Outono</a:t>
            </a:r>
            <a:r>
              <a:rPr lang="en-US" dirty="0">
                <a:solidFill>
                  <a:srgbClr val="262626"/>
                </a:solidFill>
                <a:latin typeface="Courier" pitchFamily="2" charset="0"/>
              </a:rPr>
              <a:t>’)</a:t>
            </a:r>
          </a:p>
          <a:p>
            <a:r>
              <a:rPr lang="en-US" dirty="0">
                <a:solidFill>
                  <a:srgbClr val="262626"/>
                </a:solidFill>
                <a:latin typeface="Courier" pitchFamily="2" charset="0"/>
              </a:rPr>
              <a:t>    </a:t>
            </a:r>
            <a:r>
              <a:rPr lang="en-US" b="1" dirty="0" err="1">
                <a:solidFill>
                  <a:srgbClr val="107902"/>
                </a:solidFill>
                <a:latin typeface="Courier-Bold" pitchFamily="2" charset="0"/>
              </a:rPr>
              <a:t>elif</a:t>
            </a:r>
            <a:r>
              <a:rPr lang="en-US" dirty="0">
                <a:solidFill>
                  <a:srgbClr val="262626"/>
                </a:solidFill>
                <a:latin typeface="Courier" pitchFamily="2" charset="0"/>
              </a:rPr>
              <a:t> </a:t>
            </a:r>
            <a:r>
              <a:rPr lang="en-US" dirty="0" err="1">
                <a:solidFill>
                  <a:srgbClr val="262626"/>
                </a:solidFill>
                <a:latin typeface="Courier" pitchFamily="2" charset="0"/>
              </a:rPr>
              <a:t>hoje</a:t>
            </a:r>
            <a:r>
              <a:rPr lang="en-US" dirty="0">
                <a:solidFill>
                  <a:srgbClr val="262626"/>
                </a:solidFill>
                <a:latin typeface="Courier" pitchFamily="2" charset="0"/>
              </a:rPr>
              <a:t> &gt;= </a:t>
            </a:r>
            <a:r>
              <a:rPr lang="en-US" dirty="0" err="1">
                <a:solidFill>
                  <a:srgbClr val="262626"/>
                </a:solidFill>
                <a:latin typeface="Courier" pitchFamily="2" charset="0"/>
              </a:rPr>
              <a:t>inicio_inverno</a:t>
            </a:r>
            <a:r>
              <a:rPr lang="en-US" dirty="0">
                <a:solidFill>
                  <a:srgbClr val="262626"/>
                </a:solidFill>
                <a:latin typeface="Courier" pitchFamily="2" charset="0"/>
              </a:rPr>
              <a:t> </a:t>
            </a:r>
            <a:r>
              <a:rPr lang="en-US" b="1" dirty="0">
                <a:latin typeface="Courier-Bold" pitchFamily="2" charset="0"/>
              </a:rPr>
              <a:t>and</a:t>
            </a:r>
            <a:r>
              <a:rPr lang="en-US" dirty="0">
                <a:solidFill>
                  <a:srgbClr val="262626"/>
                </a:solidFill>
                <a:latin typeface="Courier" pitchFamily="2" charset="0"/>
              </a:rPr>
              <a:t> </a:t>
            </a:r>
            <a:r>
              <a:rPr lang="en-US" dirty="0" err="1">
                <a:solidFill>
                  <a:srgbClr val="262626"/>
                </a:solidFill>
                <a:latin typeface="Courier" pitchFamily="2" charset="0"/>
              </a:rPr>
              <a:t>hoje</a:t>
            </a:r>
            <a:r>
              <a:rPr lang="en-US" dirty="0">
                <a:solidFill>
                  <a:srgbClr val="262626"/>
                </a:solidFill>
                <a:latin typeface="Courier" pitchFamily="2" charset="0"/>
              </a:rPr>
              <a:t> &lt; </a:t>
            </a:r>
            <a:r>
              <a:rPr lang="en-US" dirty="0" err="1">
                <a:solidFill>
                  <a:srgbClr val="262626"/>
                </a:solidFill>
                <a:latin typeface="Courier" pitchFamily="2" charset="0"/>
              </a:rPr>
              <a:t>inicio_primavera</a:t>
            </a:r>
            <a:r>
              <a:rPr lang="en-US" dirty="0">
                <a:solidFill>
                  <a:srgbClr val="262626"/>
                </a:solidFill>
                <a:latin typeface="Courier" pitchFamily="2" charset="0"/>
              </a:rPr>
              <a:t>:</a:t>
            </a:r>
          </a:p>
          <a:p>
            <a:r>
              <a:rPr lang="en-US" dirty="0">
                <a:solidFill>
                  <a:srgbClr val="262626"/>
                </a:solidFill>
                <a:latin typeface="Courier" pitchFamily="2" charset="0"/>
              </a:rPr>
              <a:t>         </a:t>
            </a:r>
            <a:r>
              <a:rPr lang="en-US" b="1" dirty="0">
                <a:solidFill>
                  <a:srgbClr val="107902"/>
                </a:solidFill>
                <a:latin typeface="Courier-Bold" pitchFamily="2" charset="0"/>
              </a:rPr>
              <a:t>print</a:t>
            </a:r>
            <a:r>
              <a:rPr lang="en-US" dirty="0">
                <a:solidFill>
                  <a:srgbClr val="262626"/>
                </a:solidFill>
                <a:latin typeface="Courier" pitchFamily="2" charset="0"/>
              </a:rPr>
              <a:t>(‘Estamos no </a:t>
            </a:r>
            <a:r>
              <a:rPr lang="en-US" dirty="0" err="1">
                <a:solidFill>
                  <a:srgbClr val="262626"/>
                </a:solidFill>
                <a:latin typeface="Courier" pitchFamily="2" charset="0"/>
              </a:rPr>
              <a:t>Inverno</a:t>
            </a:r>
            <a:r>
              <a:rPr lang="en-US" dirty="0">
                <a:solidFill>
                  <a:srgbClr val="262626"/>
                </a:solidFill>
                <a:latin typeface="Courier" pitchFamily="2" charset="0"/>
              </a:rPr>
              <a:t>’)</a:t>
            </a:r>
          </a:p>
          <a:p>
            <a:r>
              <a:rPr lang="en-US" dirty="0">
                <a:solidFill>
                  <a:srgbClr val="262626"/>
                </a:solidFill>
                <a:latin typeface="Courier" pitchFamily="2" charset="0"/>
              </a:rPr>
              <a:t>    </a:t>
            </a:r>
            <a:r>
              <a:rPr lang="en-US" b="1" dirty="0" err="1">
                <a:solidFill>
                  <a:srgbClr val="107902"/>
                </a:solidFill>
                <a:latin typeface="Courier-Bold" pitchFamily="2" charset="0"/>
              </a:rPr>
              <a:t>elif</a:t>
            </a:r>
            <a:r>
              <a:rPr lang="en-US" dirty="0">
                <a:solidFill>
                  <a:srgbClr val="262626"/>
                </a:solidFill>
                <a:latin typeface="Courier" pitchFamily="2" charset="0"/>
              </a:rPr>
              <a:t> </a:t>
            </a:r>
            <a:r>
              <a:rPr lang="en-US" dirty="0" err="1">
                <a:solidFill>
                  <a:srgbClr val="262626"/>
                </a:solidFill>
                <a:latin typeface="Courier" pitchFamily="2" charset="0"/>
              </a:rPr>
              <a:t>hoje</a:t>
            </a:r>
            <a:r>
              <a:rPr lang="en-US" dirty="0">
                <a:solidFill>
                  <a:srgbClr val="262626"/>
                </a:solidFill>
                <a:latin typeface="Courier" pitchFamily="2" charset="0"/>
              </a:rPr>
              <a:t> &gt;= </a:t>
            </a:r>
            <a:r>
              <a:rPr lang="en-US" dirty="0" err="1">
                <a:solidFill>
                  <a:srgbClr val="262626"/>
                </a:solidFill>
                <a:latin typeface="Courier" pitchFamily="2" charset="0"/>
              </a:rPr>
              <a:t>inicio_primavera</a:t>
            </a:r>
            <a:r>
              <a:rPr lang="en-US" dirty="0">
                <a:solidFill>
                  <a:srgbClr val="262626"/>
                </a:solidFill>
                <a:latin typeface="Courier" pitchFamily="2" charset="0"/>
              </a:rPr>
              <a:t> </a:t>
            </a:r>
            <a:r>
              <a:rPr lang="en-US" b="1" dirty="0">
                <a:latin typeface="Courier-Bold" pitchFamily="2" charset="0"/>
              </a:rPr>
              <a:t>and</a:t>
            </a:r>
            <a:r>
              <a:rPr lang="en-US" dirty="0">
                <a:solidFill>
                  <a:srgbClr val="262626"/>
                </a:solidFill>
                <a:latin typeface="Courier" pitchFamily="2" charset="0"/>
              </a:rPr>
              <a:t> </a:t>
            </a:r>
            <a:r>
              <a:rPr lang="en-US" dirty="0" err="1">
                <a:solidFill>
                  <a:srgbClr val="262626"/>
                </a:solidFill>
                <a:latin typeface="Courier" pitchFamily="2" charset="0"/>
              </a:rPr>
              <a:t>hoje</a:t>
            </a:r>
            <a:r>
              <a:rPr lang="en-US" dirty="0">
                <a:solidFill>
                  <a:srgbClr val="262626"/>
                </a:solidFill>
                <a:latin typeface="Courier" pitchFamily="2" charset="0"/>
              </a:rPr>
              <a:t> &lt; </a:t>
            </a:r>
            <a:r>
              <a:rPr lang="en-US" dirty="0" err="1">
                <a:solidFill>
                  <a:srgbClr val="262626"/>
                </a:solidFill>
                <a:latin typeface="Courier" pitchFamily="2" charset="0"/>
              </a:rPr>
              <a:t>inicio_verao</a:t>
            </a:r>
            <a:r>
              <a:rPr lang="en-US" dirty="0">
                <a:solidFill>
                  <a:srgbClr val="262626"/>
                </a:solidFill>
                <a:latin typeface="Courier" pitchFamily="2" charset="0"/>
              </a:rPr>
              <a:t>:</a:t>
            </a:r>
          </a:p>
          <a:p>
            <a:r>
              <a:rPr lang="en-US" dirty="0">
                <a:solidFill>
                  <a:srgbClr val="262626"/>
                </a:solidFill>
                <a:latin typeface="Courier" pitchFamily="2" charset="0"/>
              </a:rPr>
              <a:t>         </a:t>
            </a:r>
            <a:r>
              <a:rPr lang="en-US" b="1" dirty="0">
                <a:solidFill>
                  <a:srgbClr val="107902"/>
                </a:solidFill>
                <a:latin typeface="Courier-Bold" pitchFamily="2" charset="0"/>
              </a:rPr>
              <a:t>print</a:t>
            </a:r>
            <a:r>
              <a:rPr lang="en-US" dirty="0">
                <a:solidFill>
                  <a:srgbClr val="262626"/>
                </a:solidFill>
                <a:latin typeface="Courier" pitchFamily="2" charset="0"/>
              </a:rPr>
              <a:t>(‘Estamos </a:t>
            </a:r>
            <a:r>
              <a:rPr lang="en-US" dirty="0" err="1">
                <a:solidFill>
                  <a:srgbClr val="262626"/>
                </a:solidFill>
                <a:latin typeface="Courier" pitchFamily="2" charset="0"/>
              </a:rPr>
              <a:t>na</a:t>
            </a:r>
            <a:r>
              <a:rPr lang="en-US" dirty="0">
                <a:solidFill>
                  <a:srgbClr val="262626"/>
                </a:solidFill>
                <a:latin typeface="Courier" pitchFamily="2" charset="0"/>
              </a:rPr>
              <a:t> Primavera’)</a:t>
            </a:r>
          </a:p>
          <a:p>
            <a:r>
              <a:rPr lang="en-US" dirty="0">
                <a:solidFill>
                  <a:srgbClr val="262626"/>
                </a:solidFill>
                <a:latin typeface="Courier" pitchFamily="2" charset="0"/>
              </a:rPr>
              <a:t>    </a:t>
            </a:r>
            <a:r>
              <a:rPr lang="en-US" b="1" dirty="0">
                <a:solidFill>
                  <a:srgbClr val="107902"/>
                </a:solidFill>
                <a:latin typeface="Courier-Bold" pitchFamily="2" charset="0"/>
              </a:rPr>
              <a:t>else</a:t>
            </a:r>
            <a:r>
              <a:rPr lang="en-US" dirty="0">
                <a:solidFill>
                  <a:srgbClr val="262626"/>
                </a:solidFill>
                <a:latin typeface="Courier" pitchFamily="2" charset="0"/>
              </a:rPr>
              <a:t>:</a:t>
            </a:r>
          </a:p>
          <a:p>
            <a:r>
              <a:rPr lang="en-US" dirty="0">
                <a:solidFill>
                  <a:srgbClr val="262626"/>
                </a:solidFill>
                <a:latin typeface="Courier" pitchFamily="2" charset="0"/>
              </a:rPr>
              <a:t>         </a:t>
            </a:r>
            <a:r>
              <a:rPr lang="en-US" b="1" dirty="0">
                <a:solidFill>
                  <a:srgbClr val="107902"/>
                </a:solidFill>
                <a:latin typeface="Courier-Bold" pitchFamily="2" charset="0"/>
              </a:rPr>
              <a:t>print</a:t>
            </a:r>
            <a:r>
              <a:rPr lang="en-US" dirty="0">
                <a:solidFill>
                  <a:srgbClr val="262626"/>
                </a:solidFill>
                <a:latin typeface="Courier" pitchFamily="2" charset="0"/>
              </a:rPr>
              <a:t>(‘Estamos no </a:t>
            </a:r>
            <a:r>
              <a:rPr lang="en-US" dirty="0" err="1">
                <a:solidFill>
                  <a:srgbClr val="262626"/>
                </a:solidFill>
                <a:latin typeface="Courier" pitchFamily="2" charset="0"/>
              </a:rPr>
              <a:t>Verão</a:t>
            </a:r>
            <a:r>
              <a:rPr lang="en-US" dirty="0">
                <a:solidFill>
                  <a:srgbClr val="262626"/>
                </a:solidFill>
                <a:latin typeface="Courier" pitchFamily="2" charset="0"/>
              </a:rPr>
              <a:t>’)</a:t>
            </a:r>
          </a:p>
          <a:p>
            <a:r>
              <a:rPr lang="en-US" b="1" dirty="0">
                <a:solidFill>
                  <a:srgbClr val="107902"/>
                </a:solidFill>
                <a:latin typeface="Courier-Bold" pitchFamily="2" charset="0"/>
              </a:rPr>
              <a:t>else</a:t>
            </a:r>
            <a:r>
              <a:rPr lang="en-US" dirty="0">
                <a:solidFill>
                  <a:srgbClr val="262626"/>
                </a:solidFill>
                <a:latin typeface="Courier" pitchFamily="2" charset="0"/>
              </a:rPr>
              <a:t>:</a:t>
            </a:r>
          </a:p>
          <a:p>
            <a:r>
              <a:rPr lang="en-US" dirty="0">
                <a:solidFill>
                  <a:srgbClr val="262626"/>
                </a:solidFill>
                <a:latin typeface="Courier" pitchFamily="2" charset="0"/>
              </a:rPr>
              <a:t>    </a:t>
            </a:r>
            <a:r>
              <a:rPr lang="en-US" b="1" dirty="0">
                <a:solidFill>
                  <a:srgbClr val="107902"/>
                </a:solidFill>
                <a:latin typeface="Courier-Bold" pitchFamily="2" charset="0"/>
              </a:rPr>
              <a:t>print</a:t>
            </a:r>
            <a:r>
              <a:rPr lang="en-US" dirty="0">
                <a:solidFill>
                  <a:srgbClr val="262626"/>
                </a:solidFill>
                <a:latin typeface="Courier" pitchFamily="2" charset="0"/>
              </a:rPr>
              <a:t>('</a:t>
            </a:r>
            <a:r>
              <a:rPr lang="en-US" dirty="0" err="1">
                <a:solidFill>
                  <a:srgbClr val="262626"/>
                </a:solidFill>
                <a:latin typeface="Courier" pitchFamily="2" charset="0"/>
              </a:rPr>
              <a:t>Erro</a:t>
            </a:r>
            <a:r>
              <a:rPr lang="en-US" dirty="0">
                <a:solidFill>
                  <a:srgbClr val="262626"/>
                </a:solidFill>
                <a:latin typeface="Courier" pitchFamily="2" charset="0"/>
              </a:rPr>
              <a:t>: </a:t>
            </a:r>
            <a:r>
              <a:rPr lang="en-US" dirty="0" err="1">
                <a:solidFill>
                  <a:srgbClr val="262626"/>
                </a:solidFill>
                <a:latin typeface="Courier" pitchFamily="2" charset="0"/>
              </a:rPr>
              <a:t>este</a:t>
            </a:r>
            <a:r>
              <a:rPr lang="en-US" dirty="0">
                <a:solidFill>
                  <a:srgbClr val="262626"/>
                </a:solidFill>
                <a:latin typeface="Courier" pitchFamily="2" charset="0"/>
              </a:rPr>
              <a:t> </a:t>
            </a:r>
            <a:r>
              <a:rPr lang="en-US" dirty="0" err="1">
                <a:solidFill>
                  <a:srgbClr val="262626"/>
                </a:solidFill>
                <a:latin typeface="Courier" pitchFamily="2" charset="0"/>
              </a:rPr>
              <a:t>programa</a:t>
            </a:r>
            <a:r>
              <a:rPr lang="en-US" dirty="0">
                <a:solidFill>
                  <a:srgbClr val="262626"/>
                </a:solidFill>
                <a:latin typeface="Courier" pitchFamily="2" charset="0"/>
              </a:rPr>
              <a:t> </a:t>
            </a:r>
            <a:r>
              <a:rPr lang="en-US" dirty="0" err="1">
                <a:solidFill>
                  <a:srgbClr val="262626"/>
                </a:solidFill>
                <a:latin typeface="Courier" pitchFamily="2" charset="0"/>
              </a:rPr>
              <a:t>só</a:t>
            </a:r>
            <a:r>
              <a:rPr lang="en-US" dirty="0">
                <a:solidFill>
                  <a:srgbClr val="262626"/>
                </a:solidFill>
                <a:latin typeface="Courier" pitchFamily="2" charset="0"/>
              </a:rPr>
              <a:t> </a:t>
            </a:r>
            <a:r>
              <a:rPr lang="en-US" dirty="0" err="1">
                <a:solidFill>
                  <a:srgbClr val="262626"/>
                </a:solidFill>
                <a:latin typeface="Courier" pitchFamily="2" charset="0"/>
              </a:rPr>
              <a:t>conhece</a:t>
            </a:r>
            <a:r>
              <a:rPr lang="en-US" dirty="0">
                <a:solidFill>
                  <a:srgbClr val="262626"/>
                </a:solidFill>
                <a:latin typeface="Courier" pitchFamily="2" charset="0"/>
              </a:rPr>
              <a:t> as </a:t>
            </a:r>
            <a:r>
              <a:rPr lang="en-US" dirty="0" err="1">
                <a:solidFill>
                  <a:srgbClr val="262626"/>
                </a:solidFill>
                <a:latin typeface="Courier" pitchFamily="2" charset="0"/>
              </a:rPr>
              <a:t>estações</a:t>
            </a:r>
            <a:r>
              <a:rPr lang="en-US" dirty="0">
                <a:solidFill>
                  <a:srgbClr val="262626"/>
                </a:solidFill>
                <a:latin typeface="Courier" pitchFamily="2" charset="0"/>
              </a:rPr>
              <a:t> do </a:t>
            </a:r>
            <a:r>
              <a:rPr lang="en-US" dirty="0" err="1">
                <a:solidFill>
                  <a:srgbClr val="262626"/>
                </a:solidFill>
                <a:latin typeface="Courier" pitchFamily="2" charset="0"/>
              </a:rPr>
              <a:t>ano</a:t>
            </a:r>
            <a:r>
              <a:rPr lang="en-US" dirty="0">
                <a:solidFill>
                  <a:srgbClr val="262626"/>
                </a:solidFill>
                <a:latin typeface="Courier" pitchFamily="2" charset="0"/>
              </a:rPr>
              <a:t> 2022')</a:t>
            </a:r>
            <a:endParaRPr lang="en-BR" dirty="0"/>
          </a:p>
        </p:txBody>
      </p:sp>
    </p:spTree>
    <p:extLst>
      <p:ext uri="{BB962C8B-B14F-4D97-AF65-F5344CB8AC3E}">
        <p14:creationId xmlns:p14="http://schemas.microsoft.com/office/powerpoint/2010/main" val="344058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p:nvPr/>
        </p:nvSpPr>
        <p:spPr>
          <a:xfrm>
            <a:off x="450000" y="373500"/>
            <a:ext cx="7156200" cy="5847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600" b="1" dirty="0">
                <a:latin typeface="Montserrat"/>
                <a:ea typeface="Montserrat"/>
                <a:cs typeface="Montserrat"/>
                <a:sym typeface="Montserrat"/>
              </a:rPr>
              <a:t>Listas e </a:t>
            </a:r>
            <a:r>
              <a:rPr lang="pt-BR" sz="2600" b="1" dirty="0" err="1">
                <a:latin typeface="Montserrat"/>
                <a:ea typeface="Montserrat"/>
                <a:cs typeface="Montserrat"/>
                <a:sym typeface="Montserrat"/>
              </a:rPr>
              <a:t>Arrays</a:t>
            </a:r>
            <a:endParaRPr sz="2600" b="1" dirty="0">
              <a:latin typeface="Montserrat"/>
              <a:ea typeface="Montserrat"/>
              <a:cs typeface="Montserrat"/>
              <a:sym typeface="Montserrat"/>
            </a:endParaRPr>
          </a:p>
        </p:txBody>
      </p:sp>
      <p:pic>
        <p:nvPicPr>
          <p:cNvPr id="9" name="Google Shape;81;p16">
            <a:extLst>
              <a:ext uri="{FF2B5EF4-FFF2-40B4-BE49-F238E27FC236}">
                <a16:creationId xmlns:a16="http://schemas.microsoft.com/office/drawing/2014/main" id="{280165E0-35B5-D94F-989F-ADA311792B6B}"/>
              </a:ext>
            </a:extLst>
          </p:cNvPr>
          <p:cNvPicPr preferRelativeResize="0"/>
          <p:nvPr/>
        </p:nvPicPr>
        <p:blipFill>
          <a:blip r:embed="rId3">
            <a:alphaModFix/>
          </a:blip>
          <a:stretch>
            <a:fillRect/>
          </a:stretch>
        </p:blipFill>
        <p:spPr>
          <a:xfrm>
            <a:off x="7554019" y="4404127"/>
            <a:ext cx="1139979" cy="365875"/>
          </a:xfrm>
          <a:prstGeom prst="rect">
            <a:avLst/>
          </a:prstGeom>
          <a:noFill/>
          <a:ln>
            <a:noFill/>
          </a:ln>
        </p:spPr>
      </p:pic>
      <p:sp>
        <p:nvSpPr>
          <p:cNvPr id="12" name="Text Placeholder 4">
            <a:extLst>
              <a:ext uri="{FF2B5EF4-FFF2-40B4-BE49-F238E27FC236}">
                <a16:creationId xmlns:a16="http://schemas.microsoft.com/office/drawing/2014/main" id="{7C27982C-5AE5-C147-B440-6186554A0F2F}"/>
              </a:ext>
            </a:extLst>
          </p:cNvPr>
          <p:cNvSpPr txBox="1">
            <a:spLocks/>
          </p:cNvSpPr>
          <p:nvPr/>
        </p:nvSpPr>
        <p:spPr>
          <a:xfrm>
            <a:off x="559728" y="3379231"/>
            <a:ext cx="2247480" cy="1024896"/>
          </a:xfrm>
          <a:prstGeom prst="rect">
            <a:avLst/>
          </a:prstGeom>
          <a:solidFill>
            <a:schemeClr val="tx1"/>
          </a:solidFill>
        </p:spPr>
        <p:txBody>
          <a:bodyPr vert="horz" wrap="square" lIns="91440" tIns="91440" rIns="91440" bIns="91440" rtlCol="0">
            <a:spAutoFit/>
          </a:bodyPr>
          <a:lstStyle>
            <a:lvl1pPr marL="0" marR="0" indent="0" algn="l" defTabSz="932742" rtl="0" eaLnBrk="1" fontAlgn="auto" latinLnBrk="0" hangingPunct="1">
              <a:lnSpc>
                <a:spcPct val="90000"/>
              </a:lnSpc>
              <a:spcBef>
                <a:spcPts val="600"/>
              </a:spcBef>
              <a:spcAft>
                <a:spcPts val="0"/>
              </a:spcAft>
              <a:buClrTx/>
              <a:buSzPct val="90000"/>
              <a:buFont typeface="Arial" pitchFamily="34" charset="0"/>
              <a:buNone/>
              <a:tabLst/>
              <a:defRPr sz="32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2286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4572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6858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9144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00" dirty="0">
                <a:solidFill>
                  <a:schemeClr val="bg1"/>
                </a:solidFill>
              </a:rPr>
              <a:t>['Dori', 'Mei', '</a:t>
            </a:r>
            <a:r>
              <a:rPr lang="en-US" sz="1100" dirty="0" err="1">
                <a:solidFill>
                  <a:schemeClr val="bg1"/>
                </a:solidFill>
              </a:rPr>
              <a:t>Boni</a:t>
            </a:r>
            <a:r>
              <a:rPr lang="en-US" sz="1100" dirty="0">
                <a:solidFill>
                  <a:schemeClr val="bg1"/>
                </a:solidFill>
              </a:rPr>
              <a:t>']</a:t>
            </a:r>
          </a:p>
          <a:p>
            <a:r>
              <a:rPr lang="en-US" sz="1100" dirty="0">
                <a:solidFill>
                  <a:schemeClr val="bg1"/>
                </a:solidFill>
              </a:rPr>
              <a:t>['Dori', 'Mei', '</a:t>
            </a:r>
            <a:r>
              <a:rPr lang="en-US" sz="1100" dirty="0" err="1">
                <a:solidFill>
                  <a:schemeClr val="bg1"/>
                </a:solidFill>
              </a:rPr>
              <a:t>Boni</a:t>
            </a:r>
            <a:r>
              <a:rPr lang="en-US" sz="1100" dirty="0">
                <a:solidFill>
                  <a:schemeClr val="bg1"/>
                </a:solidFill>
              </a:rPr>
              <a:t>']</a:t>
            </a:r>
          </a:p>
          <a:p>
            <a:r>
              <a:rPr lang="en-US" sz="1100" dirty="0">
                <a:solidFill>
                  <a:schemeClr val="bg1"/>
                </a:solidFill>
              </a:rPr>
              <a:t>['</a:t>
            </a:r>
            <a:r>
              <a:rPr lang="en-US" sz="1100" dirty="0" err="1">
                <a:solidFill>
                  <a:schemeClr val="bg1"/>
                </a:solidFill>
              </a:rPr>
              <a:t>Boni</a:t>
            </a:r>
            <a:r>
              <a:rPr lang="en-US" sz="1100" dirty="0">
                <a:solidFill>
                  <a:schemeClr val="bg1"/>
                </a:solidFill>
              </a:rPr>
              <a:t>', 'Diana', 'Dori']</a:t>
            </a:r>
          </a:p>
          <a:p>
            <a:r>
              <a:rPr lang="en-US" sz="1100" dirty="0">
                <a:solidFill>
                  <a:schemeClr val="bg1"/>
                </a:solidFill>
              </a:rPr>
              <a:t>Mei</a:t>
            </a:r>
          </a:p>
        </p:txBody>
      </p:sp>
      <p:sp>
        <p:nvSpPr>
          <p:cNvPr id="3" name="Rectangle 2">
            <a:extLst>
              <a:ext uri="{FF2B5EF4-FFF2-40B4-BE49-F238E27FC236}">
                <a16:creationId xmlns:a16="http://schemas.microsoft.com/office/drawing/2014/main" id="{5CCF5AB0-265F-4646-A373-A5137CB16755}"/>
              </a:ext>
            </a:extLst>
          </p:cNvPr>
          <p:cNvSpPr/>
          <p:nvPr/>
        </p:nvSpPr>
        <p:spPr>
          <a:xfrm>
            <a:off x="450000" y="1057543"/>
            <a:ext cx="4378032" cy="2001638"/>
          </a:xfrm>
          <a:prstGeom prst="rect">
            <a:avLst/>
          </a:prstGeom>
        </p:spPr>
        <p:txBody>
          <a:bodyPr wrap="square">
            <a:spAutoFit/>
          </a:bodyPr>
          <a:lstStyle/>
          <a:p>
            <a:pPr>
              <a:lnSpc>
                <a:spcPct val="150000"/>
              </a:lnSpc>
            </a:pPr>
            <a:r>
              <a:rPr lang="en-US" sz="1200" dirty="0" err="1">
                <a:latin typeface="Consolas" panose="020B0609020204030204" pitchFamily="49" charset="0"/>
                <a:cs typeface="Consolas" panose="020B0609020204030204" pitchFamily="49" charset="0"/>
              </a:rPr>
              <a:t>cachorros</a:t>
            </a:r>
            <a:r>
              <a:rPr lang="en-US" sz="1200" dirty="0">
                <a:latin typeface="Consolas" panose="020B0609020204030204" pitchFamily="49" charset="0"/>
                <a:cs typeface="Consolas" panose="020B0609020204030204" pitchFamily="49" charset="0"/>
              </a:rPr>
              <a:t> = [</a:t>
            </a:r>
            <a:r>
              <a:rPr lang="en-US" sz="1200" dirty="0">
                <a:solidFill>
                  <a:srgbClr val="A31515"/>
                </a:solidFill>
                <a:latin typeface="Consolas" panose="020B0609020204030204" pitchFamily="49" charset="0"/>
                <a:cs typeface="Consolas" panose="020B0609020204030204" pitchFamily="49" charset="0"/>
              </a:rPr>
              <a:t>'Dori'</a:t>
            </a:r>
            <a:r>
              <a:rPr lang="en-US" sz="1200" dirty="0">
                <a:latin typeface="Consolas" panose="020B0609020204030204" pitchFamily="49" charset="0"/>
                <a:cs typeface="Consolas" panose="020B0609020204030204" pitchFamily="49" charset="0"/>
              </a:rPr>
              <a:t>, </a:t>
            </a:r>
            <a:r>
              <a:rPr lang="en-US" sz="1200" dirty="0">
                <a:solidFill>
                  <a:srgbClr val="A31515"/>
                </a:solidFill>
                <a:latin typeface="Consolas" panose="020B0609020204030204" pitchFamily="49" charset="0"/>
                <a:cs typeface="Consolas" panose="020B0609020204030204" pitchFamily="49" charset="0"/>
              </a:rPr>
              <a:t>'Mei'</a:t>
            </a:r>
            <a:r>
              <a:rPr lang="en-US" sz="1200" dirty="0">
                <a:latin typeface="Consolas" panose="020B0609020204030204" pitchFamily="49" charset="0"/>
                <a:cs typeface="Consolas" panose="020B0609020204030204" pitchFamily="49" charset="0"/>
              </a:rPr>
              <a:t>, </a:t>
            </a:r>
            <a:r>
              <a:rPr lang="en-US" sz="1200" dirty="0">
                <a:solidFill>
                  <a:srgbClr val="A31515"/>
                </a:solidFill>
                <a:latin typeface="Consolas" panose="020B0609020204030204" pitchFamily="49" charset="0"/>
                <a:cs typeface="Consolas" panose="020B0609020204030204" pitchFamily="49" charset="0"/>
              </a:rPr>
              <a:t>'</a:t>
            </a:r>
            <a:r>
              <a:rPr lang="en-US" sz="1200" dirty="0" err="1">
                <a:solidFill>
                  <a:srgbClr val="A31515"/>
                </a:solidFill>
                <a:latin typeface="Consolas" panose="020B0609020204030204" pitchFamily="49" charset="0"/>
                <a:cs typeface="Consolas" panose="020B0609020204030204" pitchFamily="49" charset="0"/>
              </a:rPr>
              <a:t>Boni</a:t>
            </a:r>
            <a:r>
              <a:rPr lang="en-US" sz="1200" dirty="0">
                <a:solidFill>
                  <a:srgbClr val="A31515"/>
                </a:solidFill>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a:t>
            </a:r>
            <a:r>
              <a:rPr lang="en-US" sz="1200" dirty="0">
                <a:solidFill>
                  <a:srgbClr val="A31515"/>
                </a:solidFill>
                <a:latin typeface="Consolas" panose="020B0609020204030204" pitchFamily="49" charset="0"/>
                <a:cs typeface="Consolas" panose="020B0609020204030204" pitchFamily="49" charset="0"/>
              </a:rPr>
              <a:t>'Diana’</a:t>
            </a:r>
            <a:r>
              <a:rPr lang="en-US" sz="1200" dirty="0">
                <a:latin typeface="Consolas" panose="020B0609020204030204" pitchFamily="49" charset="0"/>
                <a:cs typeface="Consolas" panose="020B0609020204030204" pitchFamily="49" charset="0"/>
              </a:rPr>
              <a:t>]</a:t>
            </a:r>
            <a:br>
              <a:rPr lang="en-US" sz="1200" dirty="0">
                <a:latin typeface="Consolas" panose="020B0609020204030204" pitchFamily="49" charset="0"/>
                <a:cs typeface="Consolas" panose="020B0609020204030204" pitchFamily="49" charset="0"/>
              </a:rPr>
            </a:br>
            <a:r>
              <a:rPr lang="en-US" sz="1200" dirty="0">
                <a:solidFill>
                  <a:srgbClr val="0000FF"/>
                </a:solidFill>
                <a:latin typeface="Consolas" panose="020B0609020204030204" pitchFamily="49" charset="0"/>
                <a:cs typeface="Consolas" panose="020B0609020204030204" pitchFamily="49" charset="0"/>
              </a:rPr>
              <a:t>print</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cachorros</a:t>
            </a:r>
            <a:r>
              <a:rPr lang="en-US" sz="1200" dirty="0">
                <a:latin typeface="Consolas" panose="020B0609020204030204" pitchFamily="49" charset="0"/>
                <a:cs typeface="Consolas" panose="020B0609020204030204" pitchFamily="49" charset="0"/>
              </a:rPr>
              <a:t>[:3]) </a:t>
            </a:r>
            <a:r>
              <a:rPr lang="en-US" sz="1200" dirty="0">
                <a:solidFill>
                  <a:srgbClr val="008000"/>
                </a:solidFill>
                <a:latin typeface="Consolas" panose="020B0609020204030204" pitchFamily="49" charset="0"/>
                <a:cs typeface="Consolas" panose="020B0609020204030204" pitchFamily="49" charset="0"/>
              </a:rPr>
              <a:t># ['Dori', 'Mei', '</a:t>
            </a:r>
            <a:r>
              <a:rPr lang="en-US" sz="1200" dirty="0" err="1">
                <a:solidFill>
                  <a:srgbClr val="008000"/>
                </a:solidFill>
                <a:latin typeface="Consolas" panose="020B0609020204030204" pitchFamily="49" charset="0"/>
                <a:cs typeface="Consolas" panose="020B0609020204030204" pitchFamily="49" charset="0"/>
              </a:rPr>
              <a:t>Boni</a:t>
            </a:r>
            <a:r>
              <a:rPr lang="en-US" sz="1200" dirty="0">
                <a:solidFill>
                  <a:srgbClr val="008000"/>
                </a:solidFill>
                <a:latin typeface="Consolas" panose="020B0609020204030204" pitchFamily="49" charset="0"/>
                <a:cs typeface="Consolas" panose="020B0609020204030204" pitchFamily="49" charset="0"/>
              </a:rPr>
              <a:t>’]</a:t>
            </a:r>
            <a:br>
              <a:rPr lang="en-US" sz="1200" dirty="0">
                <a:solidFill>
                  <a:srgbClr val="008000"/>
                </a:solidFill>
                <a:latin typeface="Consolas" panose="020B0609020204030204" pitchFamily="49" charset="0"/>
                <a:cs typeface="Consolas" panose="020B0609020204030204" pitchFamily="49" charset="0"/>
              </a:rPr>
            </a:br>
            <a:r>
              <a:rPr lang="en-US" sz="1200" dirty="0">
                <a:solidFill>
                  <a:srgbClr val="0000FF"/>
                </a:solidFill>
                <a:latin typeface="Consolas" panose="020B0609020204030204" pitchFamily="49" charset="0"/>
                <a:cs typeface="Consolas" panose="020B0609020204030204" pitchFamily="49" charset="0"/>
              </a:rPr>
              <a:t>print</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cachorros</a:t>
            </a:r>
            <a:r>
              <a:rPr lang="en-US" sz="1200" dirty="0">
                <a:latin typeface="Consolas" panose="020B0609020204030204" pitchFamily="49" charset="0"/>
                <a:cs typeface="Consolas" panose="020B0609020204030204" pitchFamily="49" charset="0"/>
              </a:rPr>
              <a:t>[:-1]) </a:t>
            </a:r>
            <a:r>
              <a:rPr lang="en-US" sz="1200" dirty="0">
                <a:solidFill>
                  <a:srgbClr val="008000"/>
                </a:solidFill>
                <a:latin typeface="Consolas" panose="020B0609020204030204" pitchFamily="49" charset="0"/>
                <a:cs typeface="Consolas" panose="020B0609020204030204" pitchFamily="49" charset="0"/>
              </a:rPr>
              <a:t># ['Dori', 'Mei', '</a:t>
            </a:r>
            <a:r>
              <a:rPr lang="en-US" sz="1200" dirty="0" err="1">
                <a:solidFill>
                  <a:srgbClr val="008000"/>
                </a:solidFill>
                <a:latin typeface="Consolas" panose="020B0609020204030204" pitchFamily="49" charset="0"/>
                <a:cs typeface="Consolas" panose="020B0609020204030204" pitchFamily="49" charset="0"/>
              </a:rPr>
              <a:t>Boni</a:t>
            </a:r>
            <a:r>
              <a:rPr lang="en-US" sz="1200" dirty="0">
                <a:solidFill>
                  <a:srgbClr val="008000"/>
                </a:solidFill>
                <a:latin typeface="Consolas" panose="020B0609020204030204" pitchFamily="49" charset="0"/>
                <a:cs typeface="Consolas" panose="020B0609020204030204" pitchFamily="49" charset="0"/>
              </a:rPr>
              <a:t>’]</a:t>
            </a:r>
            <a:br>
              <a:rPr lang="en-US" sz="1200" dirty="0">
                <a:solidFill>
                  <a:srgbClr val="008000"/>
                </a:solidFill>
                <a:latin typeface="Consolas" panose="020B0609020204030204" pitchFamily="49" charset="0"/>
                <a:cs typeface="Consolas" panose="020B0609020204030204" pitchFamily="49" charset="0"/>
              </a:rPr>
            </a:br>
            <a:r>
              <a:rPr lang="en-US" sz="1200" dirty="0" err="1">
                <a:latin typeface="Consolas" panose="020B0609020204030204" pitchFamily="49" charset="0"/>
                <a:cs typeface="Consolas" panose="020B0609020204030204" pitchFamily="49" charset="0"/>
              </a:rPr>
              <a:t>cachorros.sort</a:t>
            </a:r>
            <a:r>
              <a:rPr lang="en-US" sz="1200" dirty="0">
                <a:latin typeface="Consolas" panose="020B0609020204030204" pitchFamily="49" charset="0"/>
                <a:cs typeface="Consolas" panose="020B0609020204030204" pitchFamily="49" charset="0"/>
              </a:rPr>
              <a:t>() </a:t>
            </a:r>
            <a:r>
              <a:rPr lang="en-US" sz="1200" dirty="0">
                <a:solidFill>
                  <a:srgbClr val="008000"/>
                </a:solidFill>
                <a:latin typeface="Consolas" panose="020B0609020204030204" pitchFamily="49" charset="0"/>
                <a:cs typeface="Consolas" panose="020B0609020204030204" pitchFamily="49" charset="0"/>
              </a:rPr>
              <a:t># altera a </a:t>
            </a:r>
            <a:r>
              <a:rPr lang="en-US" sz="1200" dirty="0" err="1">
                <a:solidFill>
                  <a:srgbClr val="008000"/>
                </a:solidFill>
                <a:latin typeface="Consolas" panose="020B0609020204030204" pitchFamily="49" charset="0"/>
                <a:cs typeface="Consolas" panose="020B0609020204030204" pitchFamily="49" charset="0"/>
              </a:rPr>
              <a:t>lista</a:t>
            </a:r>
            <a:r>
              <a:rPr lang="en-US" sz="1200" dirty="0">
                <a:solidFill>
                  <a:srgbClr val="008000"/>
                </a:solidFill>
                <a:latin typeface="Consolas" panose="020B0609020204030204" pitchFamily="49" charset="0"/>
                <a:cs typeface="Consolas" panose="020B0609020204030204" pitchFamily="49" charset="0"/>
              </a:rPr>
              <a:t> </a:t>
            </a:r>
            <a:r>
              <a:rPr lang="en-US" sz="1200" dirty="0" err="1">
                <a:solidFill>
                  <a:srgbClr val="008000"/>
                </a:solidFill>
                <a:latin typeface="Consolas" panose="020B0609020204030204" pitchFamily="49" charset="0"/>
                <a:cs typeface="Consolas" panose="020B0609020204030204" pitchFamily="49" charset="0"/>
              </a:rPr>
              <a:t>inplace</a:t>
            </a:r>
            <a:br>
              <a:rPr lang="en-US" sz="1200" dirty="0">
                <a:solidFill>
                  <a:srgbClr val="008000"/>
                </a:solidFill>
                <a:latin typeface="Consolas" panose="020B0609020204030204" pitchFamily="49" charset="0"/>
                <a:cs typeface="Consolas" panose="020B0609020204030204" pitchFamily="49" charset="0"/>
              </a:rPr>
            </a:br>
            <a:r>
              <a:rPr lang="en-US" sz="1200" dirty="0" err="1">
                <a:latin typeface="Consolas" panose="020B0609020204030204" pitchFamily="49" charset="0"/>
                <a:cs typeface="Consolas" panose="020B0609020204030204" pitchFamily="49" charset="0"/>
              </a:rPr>
              <a:t>nome_removido</a:t>
            </a:r>
            <a:r>
              <a:rPr lang="en-US" sz="1200" dirty="0">
                <a:latin typeface="Consolas" panose="020B0609020204030204" pitchFamily="49" charset="0"/>
                <a:cs typeface="Consolas" panose="020B0609020204030204" pitchFamily="49" charset="0"/>
              </a:rPr>
              <a:t> = </a:t>
            </a:r>
            <a:r>
              <a:rPr lang="en-US" sz="1200" dirty="0" err="1">
                <a:latin typeface="Consolas" panose="020B0609020204030204" pitchFamily="49" charset="0"/>
                <a:cs typeface="Consolas" panose="020B0609020204030204" pitchFamily="49" charset="0"/>
              </a:rPr>
              <a:t>cachorros.pop</a:t>
            </a:r>
            <a:r>
              <a:rPr lang="en-US" sz="1200" dirty="0">
                <a:latin typeface="Consolas" panose="020B0609020204030204" pitchFamily="49" charset="0"/>
                <a:cs typeface="Consolas" panose="020B0609020204030204" pitchFamily="49" charset="0"/>
              </a:rPr>
              <a:t>(</a:t>
            </a:r>
            <a:r>
              <a:rPr lang="en-US" sz="1200" dirty="0">
                <a:solidFill>
                  <a:srgbClr val="0000FF"/>
                </a:solidFill>
                <a:latin typeface="Consolas" panose="020B0609020204030204" pitchFamily="49" charset="0"/>
                <a:cs typeface="Consolas" panose="020B0609020204030204" pitchFamily="49" charset="0"/>
              </a:rPr>
              <a:t>3</a:t>
            </a:r>
            <a:r>
              <a:rPr lang="en-US" sz="1200" dirty="0">
                <a:latin typeface="Consolas" panose="020B0609020204030204" pitchFamily="49" charset="0"/>
                <a:cs typeface="Consolas" panose="020B0609020204030204" pitchFamily="49" charset="0"/>
              </a:rPr>
              <a:t>)</a:t>
            </a:r>
            <a:br>
              <a:rPr lang="en-US" sz="1200" dirty="0">
                <a:latin typeface="Consolas" panose="020B0609020204030204" pitchFamily="49" charset="0"/>
                <a:cs typeface="Consolas" panose="020B0609020204030204" pitchFamily="49" charset="0"/>
              </a:rPr>
            </a:br>
            <a:r>
              <a:rPr lang="en-US" sz="1200" dirty="0">
                <a:solidFill>
                  <a:srgbClr val="0000FF"/>
                </a:solidFill>
                <a:latin typeface="Consolas" panose="020B0609020204030204" pitchFamily="49" charset="0"/>
                <a:cs typeface="Consolas" panose="020B0609020204030204" pitchFamily="49" charset="0"/>
              </a:rPr>
              <a:t>print</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cachorros</a:t>
            </a:r>
            <a:r>
              <a:rPr lang="en-US" sz="1200" dirty="0">
                <a:latin typeface="Consolas" panose="020B0609020204030204" pitchFamily="49" charset="0"/>
                <a:cs typeface="Consolas" panose="020B0609020204030204" pitchFamily="49" charset="0"/>
              </a:rPr>
              <a:t>) </a:t>
            </a:r>
            <a:r>
              <a:rPr lang="en-US" sz="1200" dirty="0">
                <a:solidFill>
                  <a:srgbClr val="008000"/>
                </a:solidFill>
                <a:latin typeface="Consolas" panose="020B0609020204030204" pitchFamily="49" charset="0"/>
                <a:cs typeface="Consolas" panose="020B0609020204030204" pitchFamily="49" charset="0"/>
              </a:rPr>
              <a:t># ['</a:t>
            </a:r>
            <a:r>
              <a:rPr lang="en-US" sz="1200" dirty="0" err="1">
                <a:solidFill>
                  <a:srgbClr val="008000"/>
                </a:solidFill>
                <a:latin typeface="Consolas" panose="020B0609020204030204" pitchFamily="49" charset="0"/>
                <a:cs typeface="Consolas" panose="020B0609020204030204" pitchFamily="49" charset="0"/>
              </a:rPr>
              <a:t>Boni</a:t>
            </a:r>
            <a:r>
              <a:rPr lang="en-US" sz="1200" dirty="0">
                <a:solidFill>
                  <a:srgbClr val="008000"/>
                </a:solidFill>
                <a:latin typeface="Consolas" panose="020B0609020204030204" pitchFamily="49" charset="0"/>
                <a:cs typeface="Consolas" panose="020B0609020204030204" pitchFamily="49" charset="0"/>
              </a:rPr>
              <a:t>', 'Diana', 'Dori’]</a:t>
            </a:r>
            <a:br>
              <a:rPr lang="en-US" sz="1200" dirty="0">
                <a:solidFill>
                  <a:srgbClr val="008000"/>
                </a:solidFill>
                <a:latin typeface="Consolas" panose="020B0609020204030204" pitchFamily="49" charset="0"/>
                <a:cs typeface="Consolas" panose="020B0609020204030204" pitchFamily="49" charset="0"/>
              </a:rPr>
            </a:br>
            <a:r>
              <a:rPr lang="en-US" sz="1200" dirty="0">
                <a:solidFill>
                  <a:srgbClr val="0000FF"/>
                </a:solidFill>
                <a:latin typeface="Consolas" panose="020B0609020204030204" pitchFamily="49" charset="0"/>
                <a:cs typeface="Consolas" panose="020B0609020204030204" pitchFamily="49" charset="0"/>
              </a:rPr>
              <a:t>print</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nome_removido</a:t>
            </a:r>
            <a:r>
              <a:rPr lang="en-US" sz="1200" dirty="0">
                <a:latin typeface="Consolas" panose="020B0609020204030204" pitchFamily="49" charset="0"/>
                <a:cs typeface="Consolas" panose="020B0609020204030204" pitchFamily="49" charset="0"/>
              </a:rPr>
              <a:t>) </a:t>
            </a:r>
            <a:r>
              <a:rPr lang="en-US" sz="1200" dirty="0">
                <a:solidFill>
                  <a:srgbClr val="008000"/>
                </a:solidFill>
                <a:latin typeface="Consolas" panose="020B0609020204030204" pitchFamily="49" charset="0"/>
                <a:cs typeface="Consolas" panose="020B0609020204030204" pitchFamily="49" charset="0"/>
              </a:rPr>
              <a:t># ['Mei']</a:t>
            </a:r>
            <a:endParaRPr lang="en-BR" sz="1200" dirty="0">
              <a:latin typeface="Consolas" panose="020B0609020204030204" pitchFamily="49" charset="0"/>
              <a:cs typeface="Consolas" panose="020B0609020204030204" pitchFamily="49" charset="0"/>
            </a:endParaRPr>
          </a:p>
        </p:txBody>
      </p:sp>
      <p:sp>
        <p:nvSpPr>
          <p:cNvPr id="2" name="Rectangle 1">
            <a:extLst>
              <a:ext uri="{FF2B5EF4-FFF2-40B4-BE49-F238E27FC236}">
                <a16:creationId xmlns:a16="http://schemas.microsoft.com/office/drawing/2014/main" id="{C01D9CC8-CD3A-1B42-A799-E639421B9BE3}"/>
              </a:ext>
            </a:extLst>
          </p:cNvPr>
          <p:cNvSpPr/>
          <p:nvPr/>
        </p:nvSpPr>
        <p:spPr>
          <a:xfrm>
            <a:off x="5254829" y="1057543"/>
            <a:ext cx="3639312" cy="1447640"/>
          </a:xfrm>
          <a:prstGeom prst="rect">
            <a:avLst/>
          </a:prstGeom>
        </p:spPr>
        <p:txBody>
          <a:bodyPr wrap="square">
            <a:spAutoFit/>
          </a:bodyPr>
          <a:lstStyle/>
          <a:p>
            <a:pPr>
              <a:lnSpc>
                <a:spcPct val="150000"/>
              </a:lnSpc>
            </a:pPr>
            <a:r>
              <a:rPr lang="en-US" sz="1200" dirty="0">
                <a:solidFill>
                  <a:srgbClr val="0000FF"/>
                </a:solidFill>
                <a:latin typeface="Consolas" panose="020B0609020204030204" pitchFamily="49" charset="0"/>
                <a:cs typeface="Consolas" panose="020B0609020204030204" pitchFamily="49" charset="0"/>
              </a:rPr>
              <a:t>from</a:t>
            </a:r>
            <a:r>
              <a:rPr lang="en-US" sz="1200" dirty="0">
                <a:latin typeface="Consolas" panose="020B0609020204030204" pitchFamily="49" charset="0"/>
                <a:cs typeface="Consolas" panose="020B0609020204030204" pitchFamily="49" charset="0"/>
              </a:rPr>
              <a:t> array </a:t>
            </a:r>
            <a:r>
              <a:rPr lang="en-US" sz="1200" dirty="0">
                <a:solidFill>
                  <a:srgbClr val="0000FF"/>
                </a:solidFill>
                <a:latin typeface="Consolas" panose="020B0609020204030204" pitchFamily="49" charset="0"/>
                <a:cs typeface="Consolas" panose="020B0609020204030204" pitchFamily="49" charset="0"/>
              </a:rPr>
              <a:t>import</a:t>
            </a:r>
            <a:r>
              <a:rPr lang="en-US" sz="1200" dirty="0">
                <a:latin typeface="Consolas" panose="020B0609020204030204" pitchFamily="49" charset="0"/>
                <a:cs typeface="Consolas" panose="020B0609020204030204" pitchFamily="49" charset="0"/>
              </a:rPr>
              <a:t> array</a:t>
            </a:r>
            <a:br>
              <a:rPr lang="en-US" sz="1200" dirty="0">
                <a:latin typeface="Consolas" panose="020B0609020204030204" pitchFamily="49" charset="0"/>
                <a:cs typeface="Consolas" panose="020B0609020204030204" pitchFamily="49" charset="0"/>
              </a:rPr>
            </a:br>
            <a:r>
              <a:rPr lang="en-US" sz="1200" dirty="0" err="1">
                <a:latin typeface="Consolas" panose="020B0609020204030204" pitchFamily="49" charset="0"/>
                <a:cs typeface="Consolas" panose="020B0609020204030204" pitchFamily="49" charset="0"/>
              </a:rPr>
              <a:t>numeros</a:t>
            </a:r>
            <a:r>
              <a:rPr lang="en-US" sz="1200" dirty="0">
                <a:latin typeface="Consolas" panose="020B0609020204030204" pitchFamily="49" charset="0"/>
                <a:cs typeface="Consolas" panose="020B0609020204030204" pitchFamily="49" charset="0"/>
              </a:rPr>
              <a:t> = array(</a:t>
            </a:r>
            <a:r>
              <a:rPr lang="en-US" sz="1200" dirty="0">
                <a:solidFill>
                  <a:srgbClr val="A31515"/>
                </a:solidFill>
                <a:latin typeface="Consolas" panose="020B0609020204030204" pitchFamily="49" charset="0"/>
                <a:cs typeface="Consolas" panose="020B0609020204030204" pitchFamily="49" charset="0"/>
              </a:rPr>
              <a:t>'</a:t>
            </a:r>
            <a:r>
              <a:rPr lang="en-US" sz="1200" dirty="0" err="1">
                <a:solidFill>
                  <a:srgbClr val="A31515"/>
                </a:solidFill>
                <a:latin typeface="Consolas" panose="020B0609020204030204" pitchFamily="49" charset="0"/>
                <a:cs typeface="Consolas" panose="020B0609020204030204" pitchFamily="49" charset="0"/>
              </a:rPr>
              <a:t>i</a:t>
            </a:r>
            <a:r>
              <a:rPr lang="en-US" sz="1200" dirty="0">
                <a:solidFill>
                  <a:srgbClr val="A31515"/>
                </a:solidFill>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a:t>
            </a:r>
            <a:br>
              <a:rPr lang="en-US" sz="1200" dirty="0">
                <a:latin typeface="Consolas" panose="020B0609020204030204" pitchFamily="49" charset="0"/>
                <a:cs typeface="Consolas" panose="020B0609020204030204" pitchFamily="49" charset="0"/>
              </a:rPr>
            </a:br>
            <a:r>
              <a:rPr lang="en-US" sz="1200" dirty="0" err="1">
                <a:latin typeface="Consolas" panose="020B0609020204030204" pitchFamily="49" charset="0"/>
                <a:cs typeface="Consolas" panose="020B0609020204030204" pitchFamily="49" charset="0"/>
              </a:rPr>
              <a:t>numeros.append</a:t>
            </a:r>
            <a:r>
              <a:rPr lang="en-US" sz="1200" dirty="0">
                <a:latin typeface="Consolas" panose="020B0609020204030204" pitchFamily="49" charset="0"/>
                <a:cs typeface="Consolas" panose="020B0609020204030204" pitchFamily="49" charset="0"/>
              </a:rPr>
              <a:t>(2)</a:t>
            </a:r>
          </a:p>
          <a:p>
            <a:pPr>
              <a:lnSpc>
                <a:spcPct val="150000"/>
              </a:lnSpc>
            </a:pPr>
            <a:r>
              <a:rPr lang="en-US" sz="1200" dirty="0" err="1">
                <a:latin typeface="Consolas" panose="020B0609020204030204" pitchFamily="49" charset="0"/>
                <a:cs typeface="Consolas" panose="020B0609020204030204" pitchFamily="49" charset="0"/>
              </a:rPr>
              <a:t>numeros.append</a:t>
            </a:r>
            <a:r>
              <a:rPr lang="en-US" sz="1200" dirty="0">
                <a:latin typeface="Consolas" panose="020B0609020204030204" pitchFamily="49" charset="0"/>
                <a:cs typeface="Consolas" panose="020B0609020204030204" pitchFamily="49" charset="0"/>
              </a:rPr>
              <a:t>(3)</a:t>
            </a:r>
          </a:p>
          <a:p>
            <a:pPr>
              <a:lnSpc>
                <a:spcPct val="150000"/>
              </a:lnSpc>
            </a:pPr>
            <a:r>
              <a:rPr lang="en-US" sz="1200" dirty="0">
                <a:solidFill>
                  <a:srgbClr val="0000FF"/>
                </a:solidFill>
                <a:latin typeface="Consolas" panose="020B0609020204030204" pitchFamily="49" charset="0"/>
                <a:cs typeface="Consolas" panose="020B0609020204030204" pitchFamily="49" charset="0"/>
              </a:rPr>
              <a:t>print</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numeros</a:t>
            </a:r>
            <a:r>
              <a:rPr lang="en-US" sz="1200" dirty="0">
                <a:latin typeface="Consolas" panose="020B0609020204030204" pitchFamily="49" charset="0"/>
                <a:cs typeface="Consolas" panose="020B0609020204030204" pitchFamily="49" charset="0"/>
              </a:rPr>
              <a:t>)</a:t>
            </a:r>
            <a:endParaRPr lang="en-BR" sz="1200" dirty="0">
              <a:latin typeface="Consolas" panose="020B0609020204030204" pitchFamily="49" charset="0"/>
              <a:cs typeface="Consolas" panose="020B0609020204030204" pitchFamily="49" charset="0"/>
            </a:endParaRPr>
          </a:p>
        </p:txBody>
      </p:sp>
      <p:sp>
        <p:nvSpPr>
          <p:cNvPr id="7" name="Text Placeholder 4">
            <a:extLst>
              <a:ext uri="{FF2B5EF4-FFF2-40B4-BE49-F238E27FC236}">
                <a16:creationId xmlns:a16="http://schemas.microsoft.com/office/drawing/2014/main" id="{F0D126CE-5255-F244-8BDF-67EB3FFC43F6}"/>
              </a:ext>
            </a:extLst>
          </p:cNvPr>
          <p:cNvSpPr txBox="1">
            <a:spLocks/>
          </p:cNvSpPr>
          <p:nvPr/>
        </p:nvSpPr>
        <p:spPr>
          <a:xfrm>
            <a:off x="5327981" y="2722166"/>
            <a:ext cx="2247480" cy="337015"/>
          </a:xfrm>
          <a:prstGeom prst="rect">
            <a:avLst/>
          </a:prstGeom>
          <a:solidFill>
            <a:schemeClr val="tx1"/>
          </a:solidFill>
        </p:spPr>
        <p:txBody>
          <a:bodyPr vert="horz" wrap="square" lIns="91440" tIns="91440" rIns="91440" bIns="91440" rtlCol="0">
            <a:spAutoFit/>
          </a:bodyPr>
          <a:lstStyle>
            <a:lvl1pPr marL="0" marR="0" indent="0" algn="l" defTabSz="932742" rtl="0" eaLnBrk="1" fontAlgn="auto" latinLnBrk="0" hangingPunct="1">
              <a:lnSpc>
                <a:spcPct val="90000"/>
              </a:lnSpc>
              <a:spcBef>
                <a:spcPts val="600"/>
              </a:spcBef>
              <a:spcAft>
                <a:spcPts val="0"/>
              </a:spcAft>
              <a:buClrTx/>
              <a:buSzPct val="90000"/>
              <a:buFont typeface="Arial" pitchFamily="34" charset="0"/>
              <a:buNone/>
              <a:tabLst/>
              <a:defRPr sz="32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2286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4572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6858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9144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00" dirty="0">
                <a:solidFill>
                  <a:schemeClr val="bg1"/>
                </a:solidFill>
              </a:rPr>
              <a:t>array('</a:t>
            </a:r>
            <a:r>
              <a:rPr lang="en-US" sz="1100" dirty="0" err="1">
                <a:solidFill>
                  <a:schemeClr val="bg1"/>
                </a:solidFill>
              </a:rPr>
              <a:t>i</a:t>
            </a:r>
            <a:r>
              <a:rPr lang="en-US" sz="1100" dirty="0">
                <a:solidFill>
                  <a:schemeClr val="bg1"/>
                </a:solidFill>
              </a:rPr>
              <a:t>', [2, 3])</a:t>
            </a:r>
          </a:p>
        </p:txBody>
      </p:sp>
    </p:spTree>
    <p:extLst>
      <p:ext uri="{BB962C8B-B14F-4D97-AF65-F5344CB8AC3E}">
        <p14:creationId xmlns:p14="http://schemas.microsoft.com/office/powerpoint/2010/main" val="354753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p:nvPr/>
        </p:nvSpPr>
        <p:spPr>
          <a:xfrm>
            <a:off x="450000" y="373500"/>
            <a:ext cx="71562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000" b="1" dirty="0">
                <a:latin typeface="Montserrat"/>
                <a:ea typeface="Montserrat"/>
                <a:cs typeface="Montserrat"/>
                <a:sym typeface="Montserrat"/>
              </a:rPr>
              <a:t>Compreensão de listas, Fatiamento e </a:t>
            </a:r>
            <a:r>
              <a:rPr lang="pt-BR" sz="2000" b="1" dirty="0" err="1">
                <a:latin typeface="Montserrat"/>
                <a:ea typeface="Montserrat"/>
                <a:cs typeface="Montserrat"/>
                <a:sym typeface="Montserrat"/>
              </a:rPr>
              <a:t>Strings</a:t>
            </a:r>
            <a:endParaRPr sz="2000" b="1" dirty="0">
              <a:latin typeface="Montserrat"/>
              <a:ea typeface="Montserrat"/>
              <a:cs typeface="Montserrat"/>
              <a:sym typeface="Montserrat"/>
            </a:endParaRPr>
          </a:p>
        </p:txBody>
      </p:sp>
      <p:pic>
        <p:nvPicPr>
          <p:cNvPr id="9" name="Google Shape;81;p16">
            <a:extLst>
              <a:ext uri="{FF2B5EF4-FFF2-40B4-BE49-F238E27FC236}">
                <a16:creationId xmlns:a16="http://schemas.microsoft.com/office/drawing/2014/main" id="{280165E0-35B5-D94F-989F-ADA311792B6B}"/>
              </a:ext>
            </a:extLst>
          </p:cNvPr>
          <p:cNvPicPr preferRelativeResize="0"/>
          <p:nvPr/>
        </p:nvPicPr>
        <p:blipFill>
          <a:blip r:embed="rId3">
            <a:alphaModFix/>
          </a:blip>
          <a:stretch>
            <a:fillRect/>
          </a:stretch>
        </p:blipFill>
        <p:spPr>
          <a:xfrm>
            <a:off x="7554019" y="4404127"/>
            <a:ext cx="1139979" cy="365875"/>
          </a:xfrm>
          <a:prstGeom prst="rect">
            <a:avLst/>
          </a:prstGeom>
          <a:noFill/>
          <a:ln>
            <a:noFill/>
          </a:ln>
        </p:spPr>
      </p:pic>
      <p:pic>
        <p:nvPicPr>
          <p:cNvPr id="38" name="Picture 37">
            <a:extLst>
              <a:ext uri="{FF2B5EF4-FFF2-40B4-BE49-F238E27FC236}">
                <a16:creationId xmlns:a16="http://schemas.microsoft.com/office/drawing/2014/main" id="{2DD4776B-9E97-AD45-96F0-678A27FE9D53}"/>
              </a:ext>
            </a:extLst>
          </p:cNvPr>
          <p:cNvPicPr>
            <a:picLocks noChangeAspect="1"/>
          </p:cNvPicPr>
          <p:nvPr/>
        </p:nvPicPr>
        <p:blipFill>
          <a:blip r:embed="rId4"/>
          <a:stretch>
            <a:fillRect/>
          </a:stretch>
        </p:blipFill>
        <p:spPr>
          <a:xfrm>
            <a:off x="449999" y="2571750"/>
            <a:ext cx="3943995" cy="1662799"/>
          </a:xfrm>
          <a:prstGeom prst="rect">
            <a:avLst/>
          </a:prstGeom>
        </p:spPr>
      </p:pic>
      <p:pic>
        <p:nvPicPr>
          <p:cNvPr id="50" name="Picture 49">
            <a:extLst>
              <a:ext uri="{FF2B5EF4-FFF2-40B4-BE49-F238E27FC236}">
                <a16:creationId xmlns:a16="http://schemas.microsoft.com/office/drawing/2014/main" id="{399DAD59-F878-F045-8CE1-F4C552C53B5D}"/>
              </a:ext>
            </a:extLst>
          </p:cNvPr>
          <p:cNvPicPr>
            <a:picLocks noChangeAspect="1"/>
          </p:cNvPicPr>
          <p:nvPr/>
        </p:nvPicPr>
        <p:blipFill>
          <a:blip r:embed="rId5"/>
          <a:stretch>
            <a:fillRect/>
          </a:stretch>
        </p:blipFill>
        <p:spPr>
          <a:xfrm>
            <a:off x="4513100" y="2562919"/>
            <a:ext cx="3964940" cy="1671630"/>
          </a:xfrm>
          <a:prstGeom prst="rect">
            <a:avLst/>
          </a:prstGeom>
        </p:spPr>
      </p:pic>
      <p:pic>
        <p:nvPicPr>
          <p:cNvPr id="52" name="Picture 51">
            <a:extLst>
              <a:ext uri="{FF2B5EF4-FFF2-40B4-BE49-F238E27FC236}">
                <a16:creationId xmlns:a16="http://schemas.microsoft.com/office/drawing/2014/main" id="{13DAC54D-7387-8B49-92A7-EF0DC1310365}"/>
              </a:ext>
            </a:extLst>
          </p:cNvPr>
          <p:cNvPicPr>
            <a:picLocks noChangeAspect="1"/>
          </p:cNvPicPr>
          <p:nvPr/>
        </p:nvPicPr>
        <p:blipFill>
          <a:blip r:embed="rId6"/>
          <a:stretch>
            <a:fillRect/>
          </a:stretch>
        </p:blipFill>
        <p:spPr>
          <a:xfrm>
            <a:off x="449998" y="1639932"/>
            <a:ext cx="3943995" cy="241299"/>
          </a:xfrm>
          <a:prstGeom prst="rect">
            <a:avLst/>
          </a:prstGeom>
        </p:spPr>
      </p:pic>
    </p:spTree>
    <p:extLst>
      <p:ext uri="{BB962C8B-B14F-4D97-AF65-F5344CB8AC3E}">
        <p14:creationId xmlns:p14="http://schemas.microsoft.com/office/powerpoint/2010/main" val="2426285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p:nvPr/>
        </p:nvSpPr>
        <p:spPr>
          <a:xfrm>
            <a:off x="450000" y="373500"/>
            <a:ext cx="7156200" cy="5847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600" b="1" dirty="0">
                <a:latin typeface="Montserrat"/>
                <a:ea typeface="Montserrat"/>
                <a:cs typeface="Montserrat"/>
                <a:sym typeface="Montserrat"/>
              </a:rPr>
              <a:t>Módulos e pacotes</a:t>
            </a:r>
            <a:endParaRPr sz="2600" b="1" dirty="0">
              <a:latin typeface="Montserrat"/>
              <a:ea typeface="Montserrat"/>
              <a:cs typeface="Montserrat"/>
              <a:sym typeface="Montserrat"/>
            </a:endParaRPr>
          </a:p>
        </p:txBody>
      </p:sp>
      <p:sp>
        <p:nvSpPr>
          <p:cNvPr id="12" name="Text Placeholder 4">
            <a:extLst>
              <a:ext uri="{FF2B5EF4-FFF2-40B4-BE49-F238E27FC236}">
                <a16:creationId xmlns:a16="http://schemas.microsoft.com/office/drawing/2014/main" id="{7C27982C-5AE5-C147-B440-6186554A0F2F}"/>
              </a:ext>
            </a:extLst>
          </p:cNvPr>
          <p:cNvSpPr txBox="1">
            <a:spLocks/>
          </p:cNvSpPr>
          <p:nvPr/>
        </p:nvSpPr>
        <p:spPr>
          <a:xfrm>
            <a:off x="565182" y="3788019"/>
            <a:ext cx="7476264" cy="1254189"/>
          </a:xfrm>
          <a:prstGeom prst="rect">
            <a:avLst/>
          </a:prstGeom>
          <a:solidFill>
            <a:schemeClr val="tx1"/>
          </a:solidFill>
        </p:spPr>
        <p:txBody>
          <a:bodyPr vert="horz" wrap="square" lIns="91440" tIns="91440" rIns="91440" bIns="91440" rtlCol="0">
            <a:spAutoFit/>
          </a:bodyPr>
          <a:lstStyle>
            <a:lvl1pPr marL="0" marR="0" indent="0" algn="l" defTabSz="932742" rtl="0" eaLnBrk="1" fontAlgn="auto" latinLnBrk="0" hangingPunct="1">
              <a:lnSpc>
                <a:spcPct val="90000"/>
              </a:lnSpc>
              <a:spcBef>
                <a:spcPts val="600"/>
              </a:spcBef>
              <a:spcAft>
                <a:spcPts val="0"/>
              </a:spcAft>
              <a:buClrTx/>
              <a:buSzPct val="90000"/>
              <a:buFont typeface="Arial" pitchFamily="34" charset="0"/>
              <a:buNone/>
              <a:tabLst/>
              <a:defRPr sz="32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2286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4572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6858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9144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00" dirty="0">
                <a:solidFill>
                  <a:schemeClr val="bg1"/>
                </a:solidFill>
              </a:rPr>
              <a:t>11/04/22 12/04/22 13/04/22 14/04/22 15/04/22 16/04/22 17/04/22 18/04/22 </a:t>
            </a:r>
          </a:p>
          <a:p>
            <a:endParaRPr lang="en-US" sz="1100" dirty="0">
              <a:solidFill>
                <a:schemeClr val="bg1"/>
              </a:solidFill>
            </a:endParaRPr>
          </a:p>
          <a:p>
            <a:r>
              <a:rPr lang="en-US" sz="1100" dirty="0" err="1">
                <a:solidFill>
                  <a:schemeClr val="bg1"/>
                </a:solidFill>
              </a:rPr>
              <a:t>cachorros</a:t>
            </a:r>
            <a:r>
              <a:rPr lang="en-US" sz="1100" dirty="0">
                <a:solidFill>
                  <a:schemeClr val="bg1"/>
                </a:solidFill>
              </a:rPr>
              <a:t>[</a:t>
            </a:r>
            <a:r>
              <a:rPr lang="en-US" sz="1100" dirty="0">
                <a:solidFill>
                  <a:srgbClr val="FF0000"/>
                </a:solidFill>
              </a:rPr>
              <a:t>0</a:t>
            </a:r>
            <a:r>
              <a:rPr lang="en-US" sz="1100" dirty="0">
                <a:solidFill>
                  <a:schemeClr val="bg1"/>
                </a:solidFill>
              </a:rPr>
              <a:t>]: </a:t>
            </a:r>
            <a:r>
              <a:rPr lang="en-US" sz="1100" dirty="0" err="1">
                <a:solidFill>
                  <a:schemeClr val="bg1"/>
                </a:solidFill>
              </a:rPr>
              <a:t>Boni</a:t>
            </a:r>
            <a:endParaRPr lang="en-US" sz="1100" dirty="0">
              <a:solidFill>
                <a:schemeClr val="bg1"/>
              </a:solidFill>
            </a:endParaRPr>
          </a:p>
          <a:p>
            <a:r>
              <a:rPr lang="en-US" sz="1100" dirty="0" err="1">
                <a:solidFill>
                  <a:schemeClr val="bg1"/>
                </a:solidFill>
              </a:rPr>
              <a:t>cachorros</a:t>
            </a:r>
            <a:r>
              <a:rPr lang="en-US" sz="1100" dirty="0">
                <a:solidFill>
                  <a:schemeClr val="bg1"/>
                </a:solidFill>
              </a:rPr>
              <a:t>[</a:t>
            </a:r>
            <a:r>
              <a:rPr lang="en-US" sz="1100" dirty="0">
                <a:solidFill>
                  <a:srgbClr val="FF0000"/>
                </a:solidFill>
              </a:rPr>
              <a:t>1</a:t>
            </a:r>
            <a:r>
              <a:rPr lang="en-US" sz="1100" dirty="0">
                <a:solidFill>
                  <a:schemeClr val="bg1"/>
                </a:solidFill>
              </a:rPr>
              <a:t>]: Diana</a:t>
            </a:r>
          </a:p>
          <a:p>
            <a:r>
              <a:rPr lang="en-US" sz="1100" dirty="0" err="1">
                <a:solidFill>
                  <a:schemeClr val="bg1"/>
                </a:solidFill>
              </a:rPr>
              <a:t>cachorros</a:t>
            </a:r>
            <a:r>
              <a:rPr lang="en-US" sz="1100" dirty="0">
                <a:solidFill>
                  <a:schemeClr val="bg1"/>
                </a:solidFill>
              </a:rPr>
              <a:t>[</a:t>
            </a:r>
            <a:r>
              <a:rPr lang="en-US" sz="1100" dirty="0">
                <a:solidFill>
                  <a:srgbClr val="FF0000"/>
                </a:solidFill>
              </a:rPr>
              <a:t>2</a:t>
            </a:r>
            <a:r>
              <a:rPr lang="en-US" sz="1100" dirty="0">
                <a:solidFill>
                  <a:schemeClr val="bg1"/>
                </a:solidFill>
              </a:rPr>
              <a:t>]: Dori</a:t>
            </a:r>
          </a:p>
        </p:txBody>
      </p:sp>
      <p:pic>
        <p:nvPicPr>
          <p:cNvPr id="10" name="Google Shape;162;p25">
            <a:extLst>
              <a:ext uri="{FF2B5EF4-FFF2-40B4-BE49-F238E27FC236}">
                <a16:creationId xmlns:a16="http://schemas.microsoft.com/office/drawing/2014/main" id="{B5120E0A-C845-5040-BA9C-5B0090F4BF9C}"/>
              </a:ext>
            </a:extLst>
          </p:cNvPr>
          <p:cNvPicPr preferRelativeResize="0"/>
          <p:nvPr/>
        </p:nvPicPr>
        <p:blipFill>
          <a:blip r:embed="rId3">
            <a:alphaModFix/>
          </a:blip>
          <a:stretch>
            <a:fillRect/>
          </a:stretch>
        </p:blipFill>
        <p:spPr>
          <a:xfrm>
            <a:off x="6300551" y="759961"/>
            <a:ext cx="2446705" cy="1891799"/>
          </a:xfrm>
          <a:prstGeom prst="rect">
            <a:avLst/>
          </a:prstGeom>
          <a:noFill/>
          <a:ln>
            <a:noFill/>
          </a:ln>
        </p:spPr>
      </p:pic>
      <p:sp>
        <p:nvSpPr>
          <p:cNvPr id="6" name="Rectangle 5">
            <a:extLst>
              <a:ext uri="{FF2B5EF4-FFF2-40B4-BE49-F238E27FC236}">
                <a16:creationId xmlns:a16="http://schemas.microsoft.com/office/drawing/2014/main" id="{A55EF59C-3ED3-B344-815A-5E938838CFC5}"/>
              </a:ext>
            </a:extLst>
          </p:cNvPr>
          <p:cNvSpPr/>
          <p:nvPr/>
        </p:nvSpPr>
        <p:spPr>
          <a:xfrm>
            <a:off x="450000" y="958245"/>
            <a:ext cx="7706628" cy="2631490"/>
          </a:xfrm>
          <a:prstGeom prst="rect">
            <a:avLst/>
          </a:prstGeom>
        </p:spPr>
        <p:txBody>
          <a:bodyPr wrap="square">
            <a:spAutoFit/>
          </a:bodyPr>
          <a:lstStyle/>
          <a:p>
            <a:r>
              <a:rPr lang="en-US" sz="1100" dirty="0">
                <a:solidFill>
                  <a:srgbClr val="0000FF"/>
                </a:solidFill>
                <a:latin typeface="Consolas" panose="020B0609020204030204" pitchFamily="49" charset="0"/>
                <a:cs typeface="Consolas" panose="020B0609020204030204" pitchFamily="49" charset="0"/>
              </a:rPr>
              <a:t>import</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colorama</a:t>
            </a:r>
            <a:r>
              <a:rPr lang="en-US" sz="1100" dirty="0">
                <a:latin typeface="Consolas" panose="020B0609020204030204" pitchFamily="49" charset="0"/>
                <a:cs typeface="Consolas" panose="020B0609020204030204" pitchFamily="49" charset="0"/>
              </a:rPr>
              <a:t> </a:t>
            </a:r>
            <a:r>
              <a:rPr lang="en-US" sz="1100" dirty="0">
                <a:solidFill>
                  <a:srgbClr val="0000FF"/>
                </a:solidFill>
                <a:latin typeface="Consolas" panose="020B0609020204030204" pitchFamily="49" charset="0"/>
                <a:cs typeface="Consolas" panose="020B0609020204030204" pitchFamily="49" charset="0"/>
              </a:rPr>
              <a:t>from</a:t>
            </a:r>
            <a:r>
              <a:rPr lang="en-US" sz="1100" dirty="0">
                <a:latin typeface="Consolas" panose="020B0609020204030204" pitchFamily="49" charset="0"/>
                <a:cs typeface="Consolas" panose="020B0609020204030204" pitchFamily="49" charset="0"/>
              </a:rPr>
              <a:t> datetime </a:t>
            </a:r>
            <a:r>
              <a:rPr lang="en-US" sz="1100" dirty="0">
                <a:solidFill>
                  <a:srgbClr val="0000FF"/>
                </a:solidFill>
                <a:latin typeface="Consolas" panose="020B0609020204030204" pitchFamily="49" charset="0"/>
                <a:cs typeface="Consolas" panose="020B0609020204030204" pitchFamily="49" charset="0"/>
              </a:rPr>
              <a:t>import</a:t>
            </a:r>
            <a:r>
              <a:rPr lang="en-US" sz="1100" dirty="0">
                <a:latin typeface="Consolas" panose="020B0609020204030204" pitchFamily="49" charset="0"/>
                <a:cs typeface="Consolas" panose="020B0609020204030204" pitchFamily="49" charset="0"/>
              </a:rPr>
              <a:t> datetime, </a:t>
            </a:r>
            <a:r>
              <a:rPr lang="en-US" sz="1100" dirty="0" err="1">
                <a:latin typeface="Consolas" panose="020B0609020204030204" pitchFamily="49" charset="0"/>
                <a:cs typeface="Consolas" panose="020B0609020204030204" pitchFamily="49" charset="0"/>
              </a:rPr>
              <a:t>timedelta</a:t>
            </a:r>
            <a:br>
              <a:rPr lang="en-US" sz="1100" dirty="0">
                <a:latin typeface="Consolas" panose="020B0609020204030204" pitchFamily="49" charset="0"/>
                <a:cs typeface="Consolas" panose="020B0609020204030204" pitchFamily="49" charset="0"/>
              </a:rPr>
            </a:br>
            <a:br>
              <a:rPr lang="en-US" sz="1100" dirty="0">
                <a:latin typeface="Consolas" panose="020B0609020204030204" pitchFamily="49" charset="0"/>
                <a:cs typeface="Consolas" panose="020B0609020204030204" pitchFamily="49" charset="0"/>
              </a:rPr>
            </a:br>
            <a:r>
              <a:rPr lang="en-US" sz="1100" dirty="0">
                <a:solidFill>
                  <a:srgbClr val="0000FF"/>
                </a:solidFill>
                <a:latin typeface="Consolas" panose="020B0609020204030204" pitchFamily="49" charset="0"/>
                <a:cs typeface="Consolas" panose="020B0609020204030204" pitchFamily="49" charset="0"/>
              </a:rPr>
              <a:t>def</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imprimir_datas</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dia</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ultimo_dia</a:t>
            </a:r>
            <a:r>
              <a:rPr lang="en-US" sz="1100" dirty="0">
                <a:latin typeface="Consolas" panose="020B0609020204030204" pitchFamily="49" charset="0"/>
                <a:cs typeface="Consolas" panose="020B0609020204030204" pitchFamily="49" charset="0"/>
              </a:rPr>
              <a:t>):</a:t>
            </a:r>
            <a:br>
              <a:rPr lang="en-US" sz="1100" dirty="0">
                <a:latin typeface="Consolas" panose="020B0609020204030204" pitchFamily="49" charset="0"/>
                <a:cs typeface="Consolas" panose="020B0609020204030204" pitchFamily="49" charset="0"/>
              </a:rPr>
            </a:br>
            <a:r>
              <a:rPr lang="en-US" sz="1100" dirty="0">
                <a:latin typeface="Consolas" panose="020B0609020204030204" pitchFamily="49" charset="0"/>
                <a:cs typeface="Consolas" panose="020B0609020204030204" pitchFamily="49" charset="0"/>
              </a:rPr>
              <a:t>    </a:t>
            </a:r>
            <a:r>
              <a:rPr lang="en-US" sz="1100" dirty="0">
                <a:solidFill>
                  <a:srgbClr val="0000FF"/>
                </a:solidFill>
                <a:latin typeface="Consolas" panose="020B0609020204030204" pitchFamily="49" charset="0"/>
                <a:cs typeface="Consolas" panose="020B0609020204030204" pitchFamily="49" charset="0"/>
              </a:rPr>
              <a:t>while</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dia</a:t>
            </a:r>
            <a:r>
              <a:rPr lang="en-US" sz="1100" dirty="0">
                <a:latin typeface="Consolas" panose="020B0609020204030204" pitchFamily="49" charset="0"/>
                <a:cs typeface="Consolas" panose="020B0609020204030204" pitchFamily="49" charset="0"/>
              </a:rPr>
              <a:t> &lt;= </a:t>
            </a:r>
            <a:r>
              <a:rPr lang="en-US" sz="1100" dirty="0" err="1">
                <a:latin typeface="Consolas" panose="020B0609020204030204" pitchFamily="49" charset="0"/>
                <a:cs typeface="Consolas" panose="020B0609020204030204" pitchFamily="49" charset="0"/>
              </a:rPr>
              <a:t>ultimo_dia</a:t>
            </a:r>
            <a:r>
              <a:rPr lang="en-US" sz="1100" dirty="0">
                <a:latin typeface="Consolas" panose="020B0609020204030204" pitchFamily="49" charset="0"/>
                <a:cs typeface="Consolas" panose="020B0609020204030204" pitchFamily="49" charset="0"/>
              </a:rPr>
              <a:t>:</a:t>
            </a:r>
            <a:br>
              <a:rPr lang="en-US" sz="1100" dirty="0">
                <a:latin typeface="Consolas" panose="020B0609020204030204" pitchFamily="49" charset="0"/>
                <a:cs typeface="Consolas" panose="020B0609020204030204" pitchFamily="49" charset="0"/>
              </a:rPr>
            </a:br>
            <a:r>
              <a:rPr lang="en-US" sz="1100" dirty="0">
                <a:latin typeface="Consolas" panose="020B0609020204030204" pitchFamily="49" charset="0"/>
                <a:cs typeface="Consolas" panose="020B0609020204030204" pitchFamily="49" charset="0"/>
              </a:rPr>
              <a:t>        </a:t>
            </a:r>
            <a:r>
              <a:rPr lang="en-US" sz="1100" dirty="0">
                <a:solidFill>
                  <a:srgbClr val="0000FF"/>
                </a:solidFill>
                <a:latin typeface="Consolas" panose="020B0609020204030204" pitchFamily="49" charset="0"/>
                <a:cs typeface="Consolas" panose="020B0609020204030204" pitchFamily="49" charset="0"/>
              </a:rPr>
              <a:t>print</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dia.strftime</a:t>
            </a:r>
            <a:r>
              <a:rPr lang="en-US" sz="1100" dirty="0">
                <a:latin typeface="Consolas" panose="020B0609020204030204" pitchFamily="49" charset="0"/>
                <a:cs typeface="Consolas" panose="020B0609020204030204" pitchFamily="49" charset="0"/>
              </a:rPr>
              <a:t>(</a:t>
            </a:r>
            <a:r>
              <a:rPr lang="en-US" sz="1100" dirty="0">
                <a:solidFill>
                  <a:srgbClr val="A31515"/>
                </a:solidFill>
                <a:latin typeface="Consolas" panose="020B0609020204030204" pitchFamily="49" charset="0"/>
                <a:cs typeface="Consolas" panose="020B0609020204030204" pitchFamily="49" charset="0"/>
              </a:rPr>
              <a:t>'%d/%m/%y'</a:t>
            </a:r>
            <a:r>
              <a:rPr lang="en-US" sz="1100" dirty="0">
                <a:latin typeface="Consolas" panose="020B0609020204030204" pitchFamily="49" charset="0"/>
                <a:cs typeface="Consolas" panose="020B0609020204030204" pitchFamily="49" charset="0"/>
              </a:rPr>
              <a:t>), end=</a:t>
            </a:r>
            <a:r>
              <a:rPr lang="en-US" sz="1100" dirty="0">
                <a:solidFill>
                  <a:srgbClr val="A31515"/>
                </a:solidFill>
                <a:latin typeface="Consolas" panose="020B0609020204030204" pitchFamily="49" charset="0"/>
                <a:cs typeface="Consolas" panose="020B0609020204030204" pitchFamily="49" charset="0"/>
              </a:rPr>
              <a:t>" "</a:t>
            </a:r>
            <a:r>
              <a:rPr lang="en-US" sz="1100" dirty="0">
                <a:latin typeface="Consolas" panose="020B0609020204030204" pitchFamily="49" charset="0"/>
                <a:cs typeface="Consolas" panose="020B0609020204030204" pitchFamily="49" charset="0"/>
              </a:rPr>
              <a:t>)</a:t>
            </a:r>
            <a:br>
              <a:rPr lang="en-US" sz="1100" dirty="0">
                <a:latin typeface="Consolas" panose="020B0609020204030204" pitchFamily="49" charset="0"/>
                <a:cs typeface="Consolas" panose="020B0609020204030204" pitchFamily="49" charset="0"/>
              </a:rPr>
            </a:b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dia</a:t>
            </a:r>
            <a:r>
              <a:rPr lang="en-US" sz="1100" dirty="0">
                <a:latin typeface="Consolas" panose="020B0609020204030204" pitchFamily="49" charset="0"/>
                <a:cs typeface="Consolas" panose="020B0609020204030204" pitchFamily="49" charset="0"/>
              </a:rPr>
              <a:t> = </a:t>
            </a:r>
            <a:r>
              <a:rPr lang="en-US" sz="1100" dirty="0" err="1">
                <a:latin typeface="Consolas" panose="020B0609020204030204" pitchFamily="49" charset="0"/>
                <a:cs typeface="Consolas" panose="020B0609020204030204" pitchFamily="49" charset="0"/>
              </a:rPr>
              <a:t>dia</a:t>
            </a:r>
            <a:r>
              <a:rPr lang="en-US" sz="1100" dirty="0">
                <a:latin typeface="Consolas" panose="020B0609020204030204" pitchFamily="49" charset="0"/>
                <a:cs typeface="Consolas" panose="020B0609020204030204" pitchFamily="49" charset="0"/>
              </a:rPr>
              <a:t> + </a:t>
            </a:r>
            <a:r>
              <a:rPr lang="en-US" sz="1100" dirty="0" err="1">
                <a:latin typeface="Consolas" panose="020B0609020204030204" pitchFamily="49" charset="0"/>
                <a:cs typeface="Consolas" panose="020B0609020204030204" pitchFamily="49" charset="0"/>
              </a:rPr>
              <a:t>timedelta</a:t>
            </a:r>
            <a:r>
              <a:rPr lang="en-US" sz="1100" dirty="0">
                <a:latin typeface="Consolas" panose="020B0609020204030204" pitchFamily="49" charset="0"/>
                <a:cs typeface="Consolas" panose="020B0609020204030204" pitchFamily="49" charset="0"/>
              </a:rPr>
              <a:t>(days=1)</a:t>
            </a:r>
            <a:br>
              <a:rPr lang="en-US" sz="1100" dirty="0">
                <a:latin typeface="Consolas" panose="020B0609020204030204" pitchFamily="49" charset="0"/>
                <a:cs typeface="Consolas" panose="020B0609020204030204" pitchFamily="49" charset="0"/>
              </a:rPr>
            </a:br>
            <a:r>
              <a:rPr lang="en-US" sz="1100" dirty="0">
                <a:latin typeface="Consolas" panose="020B0609020204030204" pitchFamily="49" charset="0"/>
                <a:cs typeface="Consolas" panose="020B0609020204030204" pitchFamily="49" charset="0"/>
              </a:rPr>
              <a:t>    </a:t>
            </a:r>
            <a:r>
              <a:rPr lang="en-US" sz="1100" dirty="0">
                <a:solidFill>
                  <a:srgbClr val="0000FF"/>
                </a:solidFill>
                <a:latin typeface="Consolas" panose="020B0609020204030204" pitchFamily="49" charset="0"/>
                <a:cs typeface="Consolas" panose="020B0609020204030204" pitchFamily="49" charset="0"/>
              </a:rPr>
              <a:t>print</a:t>
            </a:r>
            <a:r>
              <a:rPr lang="en-US" sz="1100" dirty="0">
                <a:latin typeface="Consolas" panose="020B0609020204030204" pitchFamily="49" charset="0"/>
                <a:cs typeface="Consolas" panose="020B0609020204030204" pitchFamily="49" charset="0"/>
              </a:rPr>
              <a:t>(</a:t>
            </a:r>
            <a:r>
              <a:rPr lang="en-US" sz="1100" dirty="0">
                <a:solidFill>
                  <a:srgbClr val="A31515"/>
                </a:solidFill>
                <a:latin typeface="Consolas" panose="020B0609020204030204" pitchFamily="49" charset="0"/>
                <a:cs typeface="Consolas" panose="020B0609020204030204" pitchFamily="49" charset="0"/>
              </a:rPr>
              <a:t>'\n’</a:t>
            </a:r>
            <a:r>
              <a:rPr lang="en-US" sz="1100" dirty="0">
                <a:latin typeface="Consolas" panose="020B0609020204030204" pitchFamily="49" charset="0"/>
                <a:cs typeface="Consolas" panose="020B0609020204030204" pitchFamily="49" charset="0"/>
              </a:rPr>
              <a:t>)</a:t>
            </a:r>
            <a:br>
              <a:rPr lang="en-US" sz="1100" dirty="0">
                <a:latin typeface="Consolas" panose="020B0609020204030204" pitchFamily="49" charset="0"/>
                <a:cs typeface="Consolas" panose="020B0609020204030204" pitchFamily="49" charset="0"/>
              </a:rPr>
            </a:br>
            <a:br>
              <a:rPr lang="en-US" sz="1100" dirty="0">
                <a:latin typeface="Consolas" panose="020B0609020204030204" pitchFamily="49" charset="0"/>
                <a:cs typeface="Consolas" panose="020B0609020204030204" pitchFamily="49" charset="0"/>
              </a:rPr>
            </a:br>
            <a:r>
              <a:rPr lang="en-US" sz="1100" dirty="0" err="1">
                <a:latin typeface="Consolas" panose="020B0609020204030204" pitchFamily="49" charset="0"/>
                <a:cs typeface="Consolas" panose="020B0609020204030204" pitchFamily="49" charset="0"/>
              </a:rPr>
              <a:t>semana_que_vem</a:t>
            </a:r>
            <a:r>
              <a:rPr lang="en-US" sz="1100" dirty="0">
                <a:latin typeface="Consolas" panose="020B0609020204030204" pitchFamily="49" charset="0"/>
                <a:cs typeface="Consolas" panose="020B0609020204030204" pitchFamily="49" charset="0"/>
              </a:rPr>
              <a:t> = </a:t>
            </a:r>
            <a:r>
              <a:rPr lang="en-US" sz="1100" dirty="0" err="1">
                <a:latin typeface="Consolas" panose="020B0609020204030204" pitchFamily="49" charset="0"/>
                <a:cs typeface="Consolas" panose="020B0609020204030204" pitchFamily="49" charset="0"/>
              </a:rPr>
              <a:t>datetime.now</a:t>
            </a:r>
            <a:r>
              <a:rPr lang="en-US" sz="1100" dirty="0">
                <a:latin typeface="Consolas" panose="020B0609020204030204" pitchFamily="49" charset="0"/>
                <a:cs typeface="Consolas" panose="020B0609020204030204" pitchFamily="49" charset="0"/>
              </a:rPr>
              <a:t>().date() + </a:t>
            </a:r>
            <a:r>
              <a:rPr lang="en-US" sz="1100" dirty="0" err="1">
                <a:latin typeface="Consolas" panose="020B0609020204030204" pitchFamily="49" charset="0"/>
                <a:cs typeface="Consolas" panose="020B0609020204030204" pitchFamily="49" charset="0"/>
              </a:rPr>
              <a:t>timedelta</a:t>
            </a:r>
            <a:r>
              <a:rPr lang="en-US" sz="1100" dirty="0">
                <a:latin typeface="Consolas" panose="020B0609020204030204" pitchFamily="49" charset="0"/>
                <a:cs typeface="Consolas" panose="020B0609020204030204" pitchFamily="49" charset="0"/>
              </a:rPr>
              <a:t>(weeks=1)</a:t>
            </a:r>
            <a:br>
              <a:rPr lang="en-US" sz="1100" dirty="0">
                <a:latin typeface="Consolas" panose="020B0609020204030204" pitchFamily="49" charset="0"/>
                <a:cs typeface="Consolas" panose="020B0609020204030204" pitchFamily="49" charset="0"/>
              </a:rPr>
            </a:br>
            <a:r>
              <a:rPr lang="en-US" sz="1100" dirty="0" err="1">
                <a:latin typeface="Consolas" panose="020B0609020204030204" pitchFamily="49" charset="0"/>
                <a:cs typeface="Consolas" panose="020B0609020204030204" pitchFamily="49" charset="0"/>
              </a:rPr>
              <a:t>dia</a:t>
            </a:r>
            <a:r>
              <a:rPr lang="en-US" sz="1100" dirty="0">
                <a:latin typeface="Consolas" panose="020B0609020204030204" pitchFamily="49" charset="0"/>
                <a:cs typeface="Consolas" panose="020B0609020204030204" pitchFamily="49" charset="0"/>
              </a:rPr>
              <a:t> = </a:t>
            </a:r>
            <a:r>
              <a:rPr lang="en-US" sz="1100" dirty="0" err="1">
                <a:latin typeface="Consolas" panose="020B0609020204030204" pitchFamily="49" charset="0"/>
                <a:cs typeface="Consolas" panose="020B0609020204030204" pitchFamily="49" charset="0"/>
              </a:rPr>
              <a:t>datetime.now</a:t>
            </a:r>
            <a:r>
              <a:rPr lang="en-US" sz="1100" dirty="0">
                <a:latin typeface="Consolas" panose="020B0609020204030204" pitchFamily="49" charset="0"/>
                <a:cs typeface="Consolas" panose="020B0609020204030204" pitchFamily="49" charset="0"/>
              </a:rPr>
              <a:t>().date()</a:t>
            </a:r>
            <a:br>
              <a:rPr lang="en-US" sz="1100" dirty="0">
                <a:latin typeface="Consolas" panose="020B0609020204030204" pitchFamily="49" charset="0"/>
                <a:cs typeface="Consolas" panose="020B0609020204030204" pitchFamily="49" charset="0"/>
              </a:rPr>
            </a:br>
            <a:r>
              <a:rPr lang="en-US" sz="1100" dirty="0" err="1">
                <a:latin typeface="Consolas" panose="020B0609020204030204" pitchFamily="49" charset="0"/>
                <a:cs typeface="Consolas" panose="020B0609020204030204" pitchFamily="49" charset="0"/>
              </a:rPr>
              <a:t>imprimir_datas</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dia</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semana_que_vem</a:t>
            </a:r>
            <a:r>
              <a:rPr lang="en-US" sz="1100" dirty="0">
                <a:latin typeface="Consolas" panose="020B0609020204030204" pitchFamily="49" charset="0"/>
                <a:cs typeface="Consolas" panose="020B0609020204030204" pitchFamily="49" charset="0"/>
              </a:rPr>
              <a:t>)</a:t>
            </a:r>
            <a:br>
              <a:rPr lang="en-US" sz="1100" dirty="0">
                <a:latin typeface="Consolas" panose="020B0609020204030204" pitchFamily="49" charset="0"/>
                <a:cs typeface="Consolas" panose="020B0609020204030204" pitchFamily="49" charset="0"/>
              </a:rPr>
            </a:br>
            <a:br>
              <a:rPr lang="en-US" sz="1100" dirty="0">
                <a:latin typeface="Consolas" panose="020B0609020204030204" pitchFamily="49" charset="0"/>
                <a:cs typeface="Consolas" panose="020B0609020204030204" pitchFamily="49" charset="0"/>
              </a:rPr>
            </a:br>
            <a:r>
              <a:rPr lang="en-US" sz="1100" dirty="0" err="1">
                <a:latin typeface="Consolas" panose="020B0609020204030204" pitchFamily="49" charset="0"/>
                <a:cs typeface="Consolas" panose="020B0609020204030204" pitchFamily="49" charset="0"/>
              </a:rPr>
              <a:t>colorama.init</a:t>
            </a:r>
            <a:r>
              <a:rPr lang="en-US" sz="1100" dirty="0">
                <a:latin typeface="Consolas" panose="020B0609020204030204" pitchFamily="49" charset="0"/>
                <a:cs typeface="Consolas" panose="020B0609020204030204" pitchFamily="49" charset="0"/>
              </a:rPr>
              <a:t>()</a:t>
            </a:r>
            <a:br>
              <a:rPr lang="en-US" sz="1100" dirty="0">
                <a:latin typeface="Consolas" panose="020B0609020204030204" pitchFamily="49" charset="0"/>
                <a:cs typeface="Consolas" panose="020B0609020204030204" pitchFamily="49" charset="0"/>
              </a:rPr>
            </a:br>
            <a:r>
              <a:rPr lang="en-US" sz="1100" dirty="0">
                <a:solidFill>
                  <a:srgbClr val="0000FF"/>
                </a:solidFill>
                <a:latin typeface="Consolas" panose="020B0609020204030204" pitchFamily="49" charset="0"/>
                <a:cs typeface="Consolas" panose="020B0609020204030204" pitchFamily="49" charset="0"/>
              </a:rPr>
              <a:t>for</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i</a:t>
            </a:r>
            <a:r>
              <a:rPr lang="en-US" sz="1100" dirty="0">
                <a:latin typeface="Consolas" panose="020B0609020204030204" pitchFamily="49" charset="0"/>
                <a:cs typeface="Consolas" panose="020B0609020204030204" pitchFamily="49" charset="0"/>
              </a:rPr>
              <a:t>, item </a:t>
            </a:r>
            <a:r>
              <a:rPr lang="en-US" sz="1100" dirty="0">
                <a:solidFill>
                  <a:srgbClr val="0000FF"/>
                </a:solidFill>
                <a:latin typeface="Consolas" panose="020B0609020204030204" pitchFamily="49" charset="0"/>
                <a:cs typeface="Consolas" panose="020B0609020204030204" pitchFamily="49" charset="0"/>
              </a:rPr>
              <a:t>in</a:t>
            </a:r>
            <a:r>
              <a:rPr lang="en-US" sz="1100" dirty="0">
                <a:latin typeface="Consolas" panose="020B0609020204030204" pitchFamily="49" charset="0"/>
                <a:cs typeface="Consolas" panose="020B0609020204030204" pitchFamily="49" charset="0"/>
              </a:rPr>
              <a:t> enumerate(</a:t>
            </a:r>
            <a:r>
              <a:rPr lang="en-US" sz="1100" dirty="0" err="1">
                <a:latin typeface="Consolas" panose="020B0609020204030204" pitchFamily="49" charset="0"/>
                <a:cs typeface="Consolas" panose="020B0609020204030204" pitchFamily="49" charset="0"/>
              </a:rPr>
              <a:t>cachorros</a:t>
            </a:r>
            <a:r>
              <a:rPr lang="en-US" sz="1100" dirty="0">
                <a:latin typeface="Consolas" panose="020B0609020204030204" pitchFamily="49" charset="0"/>
                <a:cs typeface="Consolas" panose="020B0609020204030204" pitchFamily="49" charset="0"/>
              </a:rPr>
              <a:t>):</a:t>
            </a:r>
            <a:br>
              <a:rPr lang="en-US" sz="1100" dirty="0">
                <a:latin typeface="Consolas" panose="020B0609020204030204" pitchFamily="49" charset="0"/>
                <a:cs typeface="Consolas" panose="020B0609020204030204" pitchFamily="49" charset="0"/>
              </a:rPr>
            </a:br>
            <a:r>
              <a:rPr lang="en-US" sz="1100" dirty="0">
                <a:latin typeface="Consolas" panose="020B0609020204030204" pitchFamily="49" charset="0"/>
                <a:cs typeface="Consolas" panose="020B0609020204030204" pitchFamily="49" charset="0"/>
              </a:rPr>
              <a:t>    </a:t>
            </a:r>
            <a:r>
              <a:rPr lang="en-US" sz="1100" dirty="0">
                <a:solidFill>
                  <a:srgbClr val="0000FF"/>
                </a:solidFill>
                <a:latin typeface="Consolas" panose="020B0609020204030204" pitchFamily="49" charset="0"/>
                <a:cs typeface="Consolas" panose="020B0609020204030204" pitchFamily="49" charset="0"/>
              </a:rPr>
              <a:t>print</a:t>
            </a:r>
            <a:r>
              <a:rPr lang="en-US" sz="1100" dirty="0">
                <a:latin typeface="Consolas" panose="020B0609020204030204" pitchFamily="49" charset="0"/>
                <a:cs typeface="Consolas" panose="020B0609020204030204" pitchFamily="49" charset="0"/>
              </a:rPr>
              <a:t>(</a:t>
            </a:r>
            <a:r>
              <a:rPr lang="en-US" sz="1100" dirty="0">
                <a:solidFill>
                  <a:srgbClr val="A31515"/>
                </a:solidFill>
                <a:latin typeface="Consolas" panose="020B0609020204030204" pitchFamily="49" charset="0"/>
                <a:cs typeface="Consolas" panose="020B0609020204030204" pitchFamily="49" charset="0"/>
              </a:rPr>
              <a:t>'</a:t>
            </a:r>
            <a:r>
              <a:rPr lang="en-US" sz="1100" dirty="0" err="1">
                <a:solidFill>
                  <a:srgbClr val="A31515"/>
                </a:solidFill>
                <a:latin typeface="Consolas" panose="020B0609020204030204" pitchFamily="49" charset="0"/>
                <a:cs typeface="Consolas" panose="020B0609020204030204" pitchFamily="49" charset="0"/>
              </a:rPr>
              <a:t>cachorros</a:t>
            </a:r>
            <a:r>
              <a:rPr lang="en-US" sz="1100" dirty="0">
                <a:solidFill>
                  <a:srgbClr val="A31515"/>
                </a:solidFill>
                <a:latin typeface="Consolas" panose="020B0609020204030204" pitchFamily="49" charset="0"/>
                <a:cs typeface="Consolas" panose="020B0609020204030204" pitchFamily="49" charset="0"/>
              </a:rPr>
              <a:t>['</a:t>
            </a:r>
            <a:r>
              <a:rPr lang="en-US" sz="1100" dirty="0">
                <a:latin typeface="Consolas" panose="020B0609020204030204" pitchFamily="49" charset="0"/>
                <a:cs typeface="Consolas" panose="020B0609020204030204" pitchFamily="49" charset="0"/>
              </a:rPr>
              <a:t> + </a:t>
            </a:r>
            <a:r>
              <a:rPr lang="en-US" sz="1100" dirty="0" err="1">
                <a:latin typeface="Consolas" panose="020B0609020204030204" pitchFamily="49" charset="0"/>
                <a:cs typeface="Consolas" panose="020B0609020204030204" pitchFamily="49" charset="0"/>
              </a:rPr>
              <a:t>colorama.Fore.RED</a:t>
            </a:r>
            <a:r>
              <a:rPr lang="en-US" sz="1100" dirty="0">
                <a:latin typeface="Consolas" panose="020B0609020204030204" pitchFamily="49" charset="0"/>
                <a:cs typeface="Consolas" panose="020B0609020204030204" pitchFamily="49" charset="0"/>
              </a:rPr>
              <a:t> + str(</a:t>
            </a:r>
            <a:r>
              <a:rPr lang="en-US" sz="1100" dirty="0" err="1">
                <a:latin typeface="Consolas" panose="020B0609020204030204" pitchFamily="49" charset="0"/>
                <a:cs typeface="Consolas" panose="020B0609020204030204" pitchFamily="49" charset="0"/>
              </a:rPr>
              <a:t>i</a:t>
            </a:r>
            <a:r>
              <a:rPr lang="en-US" sz="1100" dirty="0">
                <a:latin typeface="Consolas" panose="020B0609020204030204" pitchFamily="49" charset="0"/>
                <a:cs typeface="Consolas" panose="020B0609020204030204" pitchFamily="49" charset="0"/>
              </a:rPr>
              <a:t>) + \ </a:t>
            </a:r>
            <a:r>
              <a:rPr lang="en-US" sz="1100" dirty="0" err="1">
                <a:latin typeface="Consolas" panose="020B0609020204030204" pitchFamily="49" charset="0"/>
                <a:cs typeface="Consolas" panose="020B0609020204030204" pitchFamily="49" charset="0"/>
              </a:rPr>
              <a:t>colorama.Style.RESET_ALL</a:t>
            </a:r>
            <a:r>
              <a:rPr lang="en-US" sz="1100" dirty="0">
                <a:latin typeface="Consolas" panose="020B0609020204030204" pitchFamily="49" charset="0"/>
                <a:cs typeface="Consolas" panose="020B0609020204030204" pitchFamily="49" charset="0"/>
              </a:rPr>
              <a:t> + </a:t>
            </a:r>
            <a:r>
              <a:rPr lang="en-US" sz="1100" dirty="0">
                <a:solidFill>
                  <a:srgbClr val="A31515"/>
                </a:solidFill>
                <a:latin typeface="Consolas" panose="020B0609020204030204" pitchFamily="49" charset="0"/>
                <a:cs typeface="Consolas" panose="020B0609020204030204" pitchFamily="49" charset="0"/>
              </a:rPr>
              <a:t>"]: "</a:t>
            </a:r>
            <a:r>
              <a:rPr lang="en-US" sz="1100" dirty="0">
                <a:latin typeface="Consolas" panose="020B0609020204030204" pitchFamily="49" charset="0"/>
                <a:cs typeface="Consolas" panose="020B0609020204030204" pitchFamily="49" charset="0"/>
              </a:rPr>
              <a:t> + item)</a:t>
            </a:r>
            <a:endParaRPr lang="en-BR" sz="11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326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p:nvPr/>
        </p:nvSpPr>
        <p:spPr>
          <a:xfrm>
            <a:off x="450000" y="373500"/>
            <a:ext cx="7156200" cy="5847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600" b="1" dirty="0">
                <a:latin typeface="Montserrat"/>
                <a:ea typeface="Montserrat"/>
                <a:cs typeface="Montserrat"/>
                <a:sym typeface="Montserrat"/>
              </a:rPr>
              <a:t>Erros, Exceções e Debug</a:t>
            </a:r>
            <a:endParaRPr sz="2600" b="1" dirty="0">
              <a:latin typeface="Montserrat"/>
              <a:ea typeface="Montserrat"/>
              <a:cs typeface="Montserrat"/>
              <a:sym typeface="Montserrat"/>
            </a:endParaRPr>
          </a:p>
        </p:txBody>
      </p:sp>
      <p:pic>
        <p:nvPicPr>
          <p:cNvPr id="9" name="Google Shape;81;p16">
            <a:extLst>
              <a:ext uri="{FF2B5EF4-FFF2-40B4-BE49-F238E27FC236}">
                <a16:creationId xmlns:a16="http://schemas.microsoft.com/office/drawing/2014/main" id="{280165E0-35B5-D94F-989F-ADA311792B6B}"/>
              </a:ext>
            </a:extLst>
          </p:cNvPr>
          <p:cNvPicPr preferRelativeResize="0"/>
          <p:nvPr/>
        </p:nvPicPr>
        <p:blipFill>
          <a:blip r:embed="rId3">
            <a:alphaModFix/>
          </a:blip>
          <a:stretch>
            <a:fillRect/>
          </a:stretch>
        </p:blipFill>
        <p:spPr>
          <a:xfrm>
            <a:off x="7554019" y="4404127"/>
            <a:ext cx="1139979" cy="365875"/>
          </a:xfrm>
          <a:prstGeom prst="rect">
            <a:avLst/>
          </a:prstGeom>
          <a:noFill/>
          <a:ln>
            <a:noFill/>
          </a:ln>
        </p:spPr>
      </p:pic>
      <p:sp>
        <p:nvSpPr>
          <p:cNvPr id="16" name="Google Shape;89;p17">
            <a:extLst>
              <a:ext uri="{FF2B5EF4-FFF2-40B4-BE49-F238E27FC236}">
                <a16:creationId xmlns:a16="http://schemas.microsoft.com/office/drawing/2014/main" id="{203CA753-4E66-8047-97DA-E6B9E331327A}"/>
              </a:ext>
            </a:extLst>
          </p:cNvPr>
          <p:cNvSpPr txBox="1"/>
          <p:nvPr/>
        </p:nvSpPr>
        <p:spPr>
          <a:xfrm>
            <a:off x="450000" y="1141756"/>
            <a:ext cx="6668010" cy="477023"/>
          </a:xfrm>
          <a:prstGeom prst="rect">
            <a:avLst/>
          </a:prstGeom>
          <a:noFill/>
          <a:ln>
            <a:noFill/>
          </a:ln>
        </p:spPr>
        <p:txBody>
          <a:bodyPr spcFirstLastPara="1" wrap="square" lIns="91425" tIns="91425" rIns="91425" bIns="91425" anchor="t" anchorCtr="0">
            <a:spAutoFit/>
          </a:bodyPr>
          <a:lstStyle/>
          <a:p>
            <a:pPr marL="457200" marR="0" lvl="0" indent="-342900" algn="l" defTabSz="914400" rtl="0" eaLnBrk="1" fontAlgn="auto" latinLnBrk="0" hangingPunct="1">
              <a:lnSpc>
                <a:spcPct val="100000"/>
              </a:lnSpc>
              <a:spcBef>
                <a:spcPts val="600"/>
              </a:spcBef>
              <a:spcAft>
                <a:spcPts val="0"/>
              </a:spcAft>
              <a:buClr>
                <a:srgbClr val="0C343D"/>
              </a:buClr>
              <a:buSzPts val="1800"/>
              <a:buFont typeface="Montserrat"/>
              <a:buChar char="▹"/>
              <a:tabLst/>
              <a:defRPr/>
            </a:pPr>
            <a:r>
              <a:rPr kumimoji="0" lang="en-US" b="0" i="0" u="none" strike="noStrike" kern="0" cap="none" spc="0" normalizeH="0" baseline="0" noProof="0" dirty="0" err="1">
                <a:ln>
                  <a:noFill/>
                </a:ln>
                <a:solidFill>
                  <a:srgbClr val="000000"/>
                </a:solidFill>
                <a:effectLst/>
                <a:uLnTx/>
                <a:uFillTx/>
                <a:latin typeface="Montserrat"/>
                <a:ea typeface="Montserrat"/>
                <a:cs typeface="Montserrat"/>
                <a:sym typeface="Montserrat"/>
              </a:rPr>
              <a:t>Tipos</a:t>
            </a:r>
            <a:r>
              <a:rPr kumimoji="0" lang="en-US" b="0" i="0" u="none" strike="noStrike" kern="0" cap="none" spc="0" normalizeH="0" baseline="0" noProof="0" dirty="0">
                <a:ln>
                  <a:noFill/>
                </a:ln>
                <a:solidFill>
                  <a:srgbClr val="000000"/>
                </a:solidFill>
                <a:effectLst/>
                <a:uLnTx/>
                <a:uFillTx/>
                <a:latin typeface="Montserrat"/>
                <a:ea typeface="Montserrat"/>
                <a:cs typeface="Montserrat"/>
                <a:sym typeface="Montserrat"/>
              </a:rPr>
              <a:t> de </a:t>
            </a:r>
            <a:r>
              <a:rPr kumimoji="0" lang="en-US" b="0" i="0" u="none" strike="noStrike" kern="0" cap="none" spc="0" normalizeH="0" baseline="0" noProof="0" dirty="0" err="1">
                <a:ln>
                  <a:noFill/>
                </a:ln>
                <a:solidFill>
                  <a:srgbClr val="000000"/>
                </a:solidFill>
                <a:effectLst/>
                <a:uLnTx/>
                <a:uFillTx/>
                <a:latin typeface="Montserrat"/>
                <a:ea typeface="Montserrat"/>
                <a:cs typeface="Montserrat"/>
                <a:sym typeface="Montserrat"/>
              </a:rPr>
              <a:t>erros</a:t>
            </a:r>
            <a:r>
              <a:rPr kumimoji="0" lang="en-US" b="0" i="0" u="none" strike="noStrike" kern="0" cap="none" spc="0" normalizeH="0" baseline="0" noProof="0" dirty="0">
                <a:ln>
                  <a:noFill/>
                </a:ln>
                <a:solidFill>
                  <a:srgbClr val="000000"/>
                </a:solidFill>
                <a:effectLst/>
                <a:uLnTx/>
                <a:uFillTx/>
                <a:latin typeface="Montserrat"/>
                <a:ea typeface="Montserrat"/>
                <a:cs typeface="Montserrat"/>
                <a:sym typeface="Montserrat"/>
              </a:rPr>
              <a:t> </a:t>
            </a:r>
            <a:r>
              <a:rPr kumimoji="0" lang="en-US" b="0" i="0" u="none" strike="noStrike" kern="0" cap="none" spc="0" normalizeH="0" baseline="0" noProof="0" dirty="0" err="1">
                <a:ln>
                  <a:noFill/>
                </a:ln>
                <a:solidFill>
                  <a:srgbClr val="000000"/>
                </a:solidFill>
                <a:effectLst/>
                <a:uLnTx/>
                <a:uFillTx/>
                <a:latin typeface="Montserrat"/>
                <a:ea typeface="Montserrat"/>
                <a:cs typeface="Montserrat"/>
                <a:sym typeface="Montserrat"/>
              </a:rPr>
              <a:t>em</a:t>
            </a:r>
            <a:r>
              <a:rPr kumimoji="0" lang="en-US" b="0" i="0" u="none" strike="noStrike" kern="0" cap="none" spc="0" normalizeH="0" baseline="0" noProof="0" dirty="0">
                <a:ln>
                  <a:noFill/>
                </a:ln>
                <a:solidFill>
                  <a:srgbClr val="000000"/>
                </a:solidFill>
                <a:effectLst/>
                <a:uLnTx/>
                <a:uFillTx/>
                <a:latin typeface="Montserrat"/>
                <a:ea typeface="Montserrat"/>
                <a:cs typeface="Montserrat"/>
                <a:sym typeface="Montserrat"/>
              </a:rPr>
              <a:t> Python: </a:t>
            </a:r>
            <a:r>
              <a:rPr kumimoji="0" lang="en-US" b="0" i="0" u="none" strike="noStrike" kern="0" cap="none" spc="0" normalizeH="0" baseline="0" noProof="0" dirty="0" err="1">
                <a:ln>
                  <a:noFill/>
                </a:ln>
                <a:solidFill>
                  <a:srgbClr val="000000"/>
                </a:solidFill>
                <a:effectLst/>
                <a:uLnTx/>
                <a:uFillTx/>
                <a:latin typeface="Montserrat"/>
                <a:ea typeface="Montserrat"/>
                <a:cs typeface="Montserrat"/>
                <a:sym typeface="Montserrat"/>
              </a:rPr>
              <a:t>erros</a:t>
            </a:r>
            <a:r>
              <a:rPr kumimoji="0" lang="en-US" b="0" i="0" u="none" strike="noStrike" kern="0" cap="none" spc="0" normalizeH="0" baseline="0" noProof="0" dirty="0">
                <a:ln>
                  <a:noFill/>
                </a:ln>
                <a:solidFill>
                  <a:srgbClr val="000000"/>
                </a:solidFill>
                <a:effectLst/>
                <a:uLnTx/>
                <a:uFillTx/>
                <a:latin typeface="Montserrat"/>
                <a:ea typeface="Montserrat"/>
                <a:cs typeface="Montserrat"/>
                <a:sym typeface="Montserrat"/>
              </a:rPr>
              <a:t> de </a:t>
            </a:r>
            <a:r>
              <a:rPr kumimoji="0" lang="en-US" b="0" i="0" u="none" strike="noStrike" kern="0" cap="none" spc="0" normalizeH="0" baseline="0" noProof="0" dirty="0" err="1">
                <a:ln>
                  <a:noFill/>
                </a:ln>
                <a:solidFill>
                  <a:srgbClr val="000000"/>
                </a:solidFill>
                <a:effectLst/>
                <a:uLnTx/>
                <a:uFillTx/>
                <a:latin typeface="Montserrat"/>
                <a:ea typeface="Montserrat"/>
                <a:cs typeface="Montserrat"/>
                <a:sym typeface="Montserrat"/>
              </a:rPr>
              <a:t>sintaxe</a:t>
            </a:r>
            <a:r>
              <a:rPr kumimoji="0" lang="en-US" b="0" i="0" u="none" strike="noStrike" kern="0" cap="none" spc="0" normalizeH="0" baseline="0" noProof="0" dirty="0">
                <a:ln>
                  <a:noFill/>
                </a:ln>
                <a:solidFill>
                  <a:srgbClr val="000000"/>
                </a:solidFill>
                <a:effectLst/>
                <a:uLnTx/>
                <a:uFillTx/>
                <a:latin typeface="Montserrat"/>
                <a:ea typeface="Montserrat"/>
                <a:cs typeface="Montserrat"/>
                <a:sym typeface="Montserrat"/>
              </a:rPr>
              <a:t> e </a:t>
            </a:r>
            <a:r>
              <a:rPr kumimoji="0" lang="en-US" b="0" i="0" u="none" strike="noStrike" kern="0" cap="none" spc="0" normalizeH="0" baseline="0" noProof="0" dirty="0" err="1">
                <a:ln>
                  <a:noFill/>
                </a:ln>
                <a:solidFill>
                  <a:srgbClr val="000000"/>
                </a:solidFill>
                <a:effectLst/>
                <a:uLnTx/>
                <a:uFillTx/>
                <a:latin typeface="Montserrat"/>
                <a:ea typeface="Montserrat"/>
                <a:cs typeface="Montserrat"/>
                <a:sym typeface="Montserrat"/>
              </a:rPr>
              <a:t>exceções</a:t>
            </a:r>
            <a:endParaRPr kumimoji="0" b="0" i="0" u="none" strike="noStrike" kern="0" cap="none" spc="0" normalizeH="0" baseline="0" noProof="0" dirty="0">
              <a:ln>
                <a:noFill/>
              </a:ln>
              <a:solidFill>
                <a:srgbClr val="000000"/>
              </a:solidFill>
              <a:effectLst/>
              <a:uLnTx/>
              <a:uFillTx/>
              <a:latin typeface="Montserrat"/>
              <a:ea typeface="Montserrat"/>
              <a:cs typeface="Montserrat"/>
              <a:sym typeface="Montserrat"/>
            </a:endParaRPr>
          </a:p>
        </p:txBody>
      </p:sp>
      <p:pic>
        <p:nvPicPr>
          <p:cNvPr id="18" name="Picture 17">
            <a:extLst>
              <a:ext uri="{FF2B5EF4-FFF2-40B4-BE49-F238E27FC236}">
                <a16:creationId xmlns:a16="http://schemas.microsoft.com/office/drawing/2014/main" id="{81779C36-B1CC-154D-91B7-AB2E1E8FB4A6}"/>
              </a:ext>
            </a:extLst>
          </p:cNvPr>
          <p:cNvPicPr>
            <a:picLocks noChangeAspect="1"/>
          </p:cNvPicPr>
          <p:nvPr/>
        </p:nvPicPr>
        <p:blipFill>
          <a:blip r:embed="rId4"/>
          <a:stretch>
            <a:fillRect/>
          </a:stretch>
        </p:blipFill>
        <p:spPr>
          <a:xfrm>
            <a:off x="555750" y="2006996"/>
            <a:ext cx="3200400" cy="977900"/>
          </a:xfrm>
          <a:prstGeom prst="rect">
            <a:avLst/>
          </a:prstGeom>
        </p:spPr>
      </p:pic>
      <p:pic>
        <p:nvPicPr>
          <p:cNvPr id="20" name="Picture 19">
            <a:extLst>
              <a:ext uri="{FF2B5EF4-FFF2-40B4-BE49-F238E27FC236}">
                <a16:creationId xmlns:a16="http://schemas.microsoft.com/office/drawing/2014/main" id="{28EC0B8B-0DCA-4542-9F6F-18C15EF42FBC}"/>
              </a:ext>
            </a:extLst>
          </p:cNvPr>
          <p:cNvPicPr>
            <a:picLocks noChangeAspect="1"/>
          </p:cNvPicPr>
          <p:nvPr/>
        </p:nvPicPr>
        <p:blipFill>
          <a:blip r:embed="rId5"/>
          <a:stretch>
            <a:fillRect/>
          </a:stretch>
        </p:blipFill>
        <p:spPr>
          <a:xfrm>
            <a:off x="4190490" y="2006996"/>
            <a:ext cx="3990284" cy="977900"/>
          </a:xfrm>
          <a:prstGeom prst="rect">
            <a:avLst/>
          </a:prstGeom>
        </p:spPr>
      </p:pic>
      <p:pic>
        <p:nvPicPr>
          <p:cNvPr id="21" name="Picture 20">
            <a:extLst>
              <a:ext uri="{FF2B5EF4-FFF2-40B4-BE49-F238E27FC236}">
                <a16:creationId xmlns:a16="http://schemas.microsoft.com/office/drawing/2014/main" id="{E60BEBCB-EE23-284D-90C9-7E273812CFEE}"/>
              </a:ext>
            </a:extLst>
          </p:cNvPr>
          <p:cNvPicPr>
            <a:picLocks noChangeAspect="1"/>
          </p:cNvPicPr>
          <p:nvPr/>
        </p:nvPicPr>
        <p:blipFill>
          <a:blip r:embed="rId6"/>
          <a:stretch>
            <a:fillRect/>
          </a:stretch>
        </p:blipFill>
        <p:spPr>
          <a:xfrm>
            <a:off x="1865344" y="3288327"/>
            <a:ext cx="4650291" cy="1478945"/>
          </a:xfrm>
          <a:prstGeom prst="rect">
            <a:avLst/>
          </a:prstGeom>
        </p:spPr>
      </p:pic>
    </p:spTree>
    <p:extLst>
      <p:ext uri="{BB962C8B-B14F-4D97-AF65-F5344CB8AC3E}">
        <p14:creationId xmlns:p14="http://schemas.microsoft.com/office/powerpoint/2010/main" val="2859254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p:nvPr/>
        </p:nvSpPr>
        <p:spPr>
          <a:xfrm>
            <a:off x="450000" y="373500"/>
            <a:ext cx="7156200" cy="5847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600" b="1" dirty="0">
                <a:latin typeface="Montserrat"/>
                <a:ea typeface="Montserrat"/>
                <a:cs typeface="Montserrat"/>
                <a:sym typeface="Montserrat"/>
              </a:rPr>
              <a:t>Pilhas, Filas e </a:t>
            </a:r>
            <a:r>
              <a:rPr lang="pt-BR" sz="2600" b="1" dirty="0" err="1">
                <a:latin typeface="Montserrat"/>
                <a:ea typeface="Montserrat"/>
                <a:cs typeface="Montserrat"/>
                <a:sym typeface="Montserrat"/>
              </a:rPr>
              <a:t>Tuplas</a:t>
            </a:r>
            <a:endParaRPr sz="2600" b="1" dirty="0">
              <a:latin typeface="Montserrat"/>
              <a:ea typeface="Montserrat"/>
              <a:cs typeface="Montserrat"/>
              <a:sym typeface="Montserrat"/>
            </a:endParaRPr>
          </a:p>
        </p:txBody>
      </p:sp>
      <p:pic>
        <p:nvPicPr>
          <p:cNvPr id="9" name="Google Shape;81;p16">
            <a:extLst>
              <a:ext uri="{FF2B5EF4-FFF2-40B4-BE49-F238E27FC236}">
                <a16:creationId xmlns:a16="http://schemas.microsoft.com/office/drawing/2014/main" id="{280165E0-35B5-D94F-989F-ADA311792B6B}"/>
              </a:ext>
            </a:extLst>
          </p:cNvPr>
          <p:cNvPicPr preferRelativeResize="0"/>
          <p:nvPr/>
        </p:nvPicPr>
        <p:blipFill>
          <a:blip r:embed="rId3">
            <a:alphaModFix/>
          </a:blip>
          <a:stretch>
            <a:fillRect/>
          </a:stretch>
        </p:blipFill>
        <p:spPr>
          <a:xfrm>
            <a:off x="7554019" y="4404127"/>
            <a:ext cx="1139979" cy="365875"/>
          </a:xfrm>
          <a:prstGeom prst="rect">
            <a:avLst/>
          </a:prstGeom>
          <a:noFill/>
          <a:ln>
            <a:noFill/>
          </a:ln>
        </p:spPr>
      </p:pic>
      <p:sp>
        <p:nvSpPr>
          <p:cNvPr id="8" name="Google Shape;97;p18">
            <a:extLst>
              <a:ext uri="{FF2B5EF4-FFF2-40B4-BE49-F238E27FC236}">
                <a16:creationId xmlns:a16="http://schemas.microsoft.com/office/drawing/2014/main" id="{CFF7601D-297E-F044-B38F-662509A3887F}"/>
              </a:ext>
            </a:extLst>
          </p:cNvPr>
          <p:cNvSpPr txBox="1"/>
          <p:nvPr/>
        </p:nvSpPr>
        <p:spPr>
          <a:xfrm>
            <a:off x="449999" y="1115700"/>
            <a:ext cx="3229372" cy="430857"/>
          </a:xfrm>
          <a:prstGeom prst="rect">
            <a:avLst/>
          </a:prstGeom>
          <a:noFill/>
          <a:ln>
            <a:noFill/>
          </a:ln>
        </p:spPr>
        <p:txBody>
          <a:bodyPr spcFirstLastPara="1" wrap="square" lIns="91425" tIns="91425" rIns="91425" bIns="91425" anchor="t" anchorCtr="0">
            <a:spAutoFit/>
          </a:bodyPr>
          <a:lstStyle/>
          <a:p>
            <a:pPr lvl="0">
              <a:defRPr/>
            </a:pPr>
            <a:r>
              <a:rPr lang="pt-BR" sz="1600" b="1" dirty="0">
                <a:solidFill>
                  <a:srgbClr val="FF609A"/>
                </a:solidFill>
                <a:latin typeface="Montserrat"/>
                <a:ea typeface="Montserrat"/>
                <a:cs typeface="Montserrat"/>
                <a:sym typeface="Montserrat"/>
              </a:rPr>
              <a:t>Pilhas e Filas</a:t>
            </a:r>
          </a:p>
        </p:txBody>
      </p:sp>
      <p:pic>
        <p:nvPicPr>
          <p:cNvPr id="2" name="Picture 1">
            <a:extLst>
              <a:ext uri="{FF2B5EF4-FFF2-40B4-BE49-F238E27FC236}">
                <a16:creationId xmlns:a16="http://schemas.microsoft.com/office/drawing/2014/main" id="{7F05FD64-820D-1B43-B242-38E37F748588}"/>
              </a:ext>
            </a:extLst>
          </p:cNvPr>
          <p:cNvPicPr>
            <a:picLocks noChangeAspect="1"/>
          </p:cNvPicPr>
          <p:nvPr/>
        </p:nvPicPr>
        <p:blipFill>
          <a:blip r:embed="rId4"/>
          <a:stretch>
            <a:fillRect/>
          </a:stretch>
        </p:blipFill>
        <p:spPr>
          <a:xfrm>
            <a:off x="546810" y="1893121"/>
            <a:ext cx="1226110" cy="2511006"/>
          </a:xfrm>
          <a:prstGeom prst="rect">
            <a:avLst/>
          </a:prstGeom>
        </p:spPr>
      </p:pic>
      <p:pic>
        <p:nvPicPr>
          <p:cNvPr id="4" name="Picture 3">
            <a:extLst>
              <a:ext uri="{FF2B5EF4-FFF2-40B4-BE49-F238E27FC236}">
                <a16:creationId xmlns:a16="http://schemas.microsoft.com/office/drawing/2014/main" id="{95AD274D-F181-EC45-8AD3-DD3EEA9E565A}"/>
              </a:ext>
            </a:extLst>
          </p:cNvPr>
          <p:cNvPicPr>
            <a:picLocks noChangeAspect="1"/>
          </p:cNvPicPr>
          <p:nvPr/>
        </p:nvPicPr>
        <p:blipFill>
          <a:blip r:embed="rId5"/>
          <a:stretch>
            <a:fillRect/>
          </a:stretch>
        </p:blipFill>
        <p:spPr>
          <a:xfrm flipV="1">
            <a:off x="2118019" y="3973269"/>
            <a:ext cx="2701151" cy="430858"/>
          </a:xfrm>
          <a:prstGeom prst="rect">
            <a:avLst/>
          </a:prstGeom>
        </p:spPr>
      </p:pic>
      <p:sp>
        <p:nvSpPr>
          <p:cNvPr id="18" name="Google Shape;97;p18">
            <a:extLst>
              <a:ext uri="{FF2B5EF4-FFF2-40B4-BE49-F238E27FC236}">
                <a16:creationId xmlns:a16="http://schemas.microsoft.com/office/drawing/2014/main" id="{B9855578-FA3B-0C4B-81DC-6AA785091E01}"/>
              </a:ext>
            </a:extLst>
          </p:cNvPr>
          <p:cNvSpPr txBox="1"/>
          <p:nvPr/>
        </p:nvSpPr>
        <p:spPr>
          <a:xfrm>
            <a:off x="5597309" y="1115699"/>
            <a:ext cx="3229372" cy="430857"/>
          </a:xfrm>
          <a:prstGeom prst="rect">
            <a:avLst/>
          </a:prstGeom>
          <a:noFill/>
          <a:ln>
            <a:noFill/>
          </a:ln>
        </p:spPr>
        <p:txBody>
          <a:bodyPr spcFirstLastPara="1" wrap="square" lIns="91425" tIns="91425" rIns="91425" bIns="91425" anchor="t" anchorCtr="0">
            <a:spAutoFit/>
          </a:bodyPr>
          <a:lstStyle/>
          <a:p>
            <a:pPr lvl="0">
              <a:defRPr/>
            </a:pPr>
            <a:r>
              <a:rPr lang="pt-BR" sz="1600" b="1" dirty="0" err="1">
                <a:solidFill>
                  <a:srgbClr val="FF609A"/>
                </a:solidFill>
                <a:latin typeface="Montserrat"/>
                <a:ea typeface="Montserrat"/>
                <a:cs typeface="Montserrat"/>
                <a:sym typeface="Montserrat"/>
              </a:rPr>
              <a:t>Tuplas</a:t>
            </a:r>
            <a:endParaRPr lang="pt-BR" sz="1600" b="1" dirty="0">
              <a:solidFill>
                <a:srgbClr val="FF609A"/>
              </a:solidFill>
              <a:latin typeface="Montserrat"/>
              <a:ea typeface="Montserrat"/>
              <a:cs typeface="Montserrat"/>
              <a:sym typeface="Montserrat"/>
            </a:endParaRPr>
          </a:p>
        </p:txBody>
      </p:sp>
      <p:pic>
        <p:nvPicPr>
          <p:cNvPr id="5" name="Picture 4">
            <a:extLst>
              <a:ext uri="{FF2B5EF4-FFF2-40B4-BE49-F238E27FC236}">
                <a16:creationId xmlns:a16="http://schemas.microsoft.com/office/drawing/2014/main" id="{0B5B5BE4-A4C1-6E4F-B13E-1584EC226BD5}"/>
              </a:ext>
            </a:extLst>
          </p:cNvPr>
          <p:cNvPicPr>
            <a:picLocks noChangeAspect="1"/>
          </p:cNvPicPr>
          <p:nvPr/>
        </p:nvPicPr>
        <p:blipFill>
          <a:blip r:embed="rId6"/>
          <a:stretch>
            <a:fillRect/>
          </a:stretch>
        </p:blipFill>
        <p:spPr>
          <a:xfrm>
            <a:off x="5610919" y="1729613"/>
            <a:ext cx="1943100" cy="393700"/>
          </a:xfrm>
          <a:prstGeom prst="rect">
            <a:avLst/>
          </a:prstGeom>
        </p:spPr>
      </p:pic>
      <p:pic>
        <p:nvPicPr>
          <p:cNvPr id="6" name="Picture 5">
            <a:extLst>
              <a:ext uri="{FF2B5EF4-FFF2-40B4-BE49-F238E27FC236}">
                <a16:creationId xmlns:a16="http://schemas.microsoft.com/office/drawing/2014/main" id="{7D173270-F393-C149-9F00-6D9B7AB9B54C}"/>
              </a:ext>
            </a:extLst>
          </p:cNvPr>
          <p:cNvPicPr>
            <a:picLocks noChangeAspect="1"/>
          </p:cNvPicPr>
          <p:nvPr/>
        </p:nvPicPr>
        <p:blipFill>
          <a:blip r:embed="rId7"/>
          <a:stretch>
            <a:fillRect/>
          </a:stretch>
        </p:blipFill>
        <p:spPr>
          <a:xfrm>
            <a:off x="5610919" y="2435988"/>
            <a:ext cx="2755900" cy="584200"/>
          </a:xfrm>
          <a:prstGeom prst="rect">
            <a:avLst/>
          </a:prstGeom>
        </p:spPr>
      </p:pic>
    </p:spTree>
    <p:extLst>
      <p:ext uri="{BB962C8B-B14F-4D97-AF65-F5344CB8AC3E}">
        <p14:creationId xmlns:p14="http://schemas.microsoft.com/office/powerpoint/2010/main" val="3197038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p:nvPr/>
        </p:nvSpPr>
        <p:spPr>
          <a:xfrm>
            <a:off x="450000" y="373500"/>
            <a:ext cx="7156200" cy="5847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600" b="1" dirty="0">
                <a:latin typeface="Montserrat"/>
                <a:ea typeface="Montserrat"/>
                <a:cs typeface="Montserrat"/>
                <a:sym typeface="Montserrat"/>
              </a:rPr>
              <a:t>Dicionários e Sets</a:t>
            </a:r>
            <a:endParaRPr sz="2600" b="1" dirty="0">
              <a:latin typeface="Montserrat"/>
              <a:ea typeface="Montserrat"/>
              <a:cs typeface="Montserrat"/>
              <a:sym typeface="Montserrat"/>
            </a:endParaRPr>
          </a:p>
        </p:txBody>
      </p:sp>
      <p:pic>
        <p:nvPicPr>
          <p:cNvPr id="9" name="Google Shape;81;p16">
            <a:extLst>
              <a:ext uri="{FF2B5EF4-FFF2-40B4-BE49-F238E27FC236}">
                <a16:creationId xmlns:a16="http://schemas.microsoft.com/office/drawing/2014/main" id="{280165E0-35B5-D94F-989F-ADA311792B6B}"/>
              </a:ext>
            </a:extLst>
          </p:cNvPr>
          <p:cNvPicPr preferRelativeResize="0"/>
          <p:nvPr/>
        </p:nvPicPr>
        <p:blipFill>
          <a:blip r:embed="rId3">
            <a:alphaModFix/>
          </a:blip>
          <a:stretch>
            <a:fillRect/>
          </a:stretch>
        </p:blipFill>
        <p:spPr>
          <a:xfrm>
            <a:off x="449999" y="4463394"/>
            <a:ext cx="1139979" cy="365875"/>
          </a:xfrm>
          <a:prstGeom prst="rect">
            <a:avLst/>
          </a:prstGeom>
          <a:noFill/>
          <a:ln>
            <a:noFill/>
          </a:ln>
        </p:spPr>
      </p:pic>
      <p:pic>
        <p:nvPicPr>
          <p:cNvPr id="2" name="Picture 1">
            <a:extLst>
              <a:ext uri="{FF2B5EF4-FFF2-40B4-BE49-F238E27FC236}">
                <a16:creationId xmlns:a16="http://schemas.microsoft.com/office/drawing/2014/main" id="{71A78CB2-A5CB-1943-AEDC-8CF1AEBC7868}"/>
              </a:ext>
            </a:extLst>
          </p:cNvPr>
          <p:cNvPicPr>
            <a:picLocks noChangeAspect="1"/>
          </p:cNvPicPr>
          <p:nvPr/>
        </p:nvPicPr>
        <p:blipFill>
          <a:blip r:embed="rId4"/>
          <a:stretch>
            <a:fillRect/>
          </a:stretch>
        </p:blipFill>
        <p:spPr>
          <a:xfrm>
            <a:off x="449999" y="2002622"/>
            <a:ext cx="3784517" cy="1138255"/>
          </a:xfrm>
          <a:prstGeom prst="rect">
            <a:avLst/>
          </a:prstGeom>
        </p:spPr>
      </p:pic>
      <p:pic>
        <p:nvPicPr>
          <p:cNvPr id="3" name="Picture 2">
            <a:extLst>
              <a:ext uri="{FF2B5EF4-FFF2-40B4-BE49-F238E27FC236}">
                <a16:creationId xmlns:a16="http://schemas.microsoft.com/office/drawing/2014/main" id="{1A8F402B-E08A-BB43-99F6-71011B0D6204}"/>
              </a:ext>
            </a:extLst>
          </p:cNvPr>
          <p:cNvPicPr>
            <a:picLocks noChangeAspect="1"/>
          </p:cNvPicPr>
          <p:nvPr/>
        </p:nvPicPr>
        <p:blipFill>
          <a:blip r:embed="rId5"/>
          <a:stretch>
            <a:fillRect/>
          </a:stretch>
        </p:blipFill>
        <p:spPr>
          <a:xfrm>
            <a:off x="449999" y="1317864"/>
            <a:ext cx="2007762" cy="451183"/>
          </a:xfrm>
          <a:prstGeom prst="rect">
            <a:avLst/>
          </a:prstGeom>
        </p:spPr>
      </p:pic>
      <p:pic>
        <p:nvPicPr>
          <p:cNvPr id="6" name="Picture 5">
            <a:extLst>
              <a:ext uri="{FF2B5EF4-FFF2-40B4-BE49-F238E27FC236}">
                <a16:creationId xmlns:a16="http://schemas.microsoft.com/office/drawing/2014/main" id="{19442A4A-0443-CE4A-B02A-86E033E03641}"/>
              </a:ext>
            </a:extLst>
          </p:cNvPr>
          <p:cNvPicPr>
            <a:picLocks noChangeAspect="1"/>
          </p:cNvPicPr>
          <p:nvPr/>
        </p:nvPicPr>
        <p:blipFill>
          <a:blip r:embed="rId6"/>
          <a:stretch>
            <a:fillRect/>
          </a:stretch>
        </p:blipFill>
        <p:spPr>
          <a:xfrm>
            <a:off x="4983224" y="1434913"/>
            <a:ext cx="3406033" cy="424911"/>
          </a:xfrm>
          <a:prstGeom prst="rect">
            <a:avLst/>
          </a:prstGeom>
        </p:spPr>
      </p:pic>
      <p:grpSp>
        <p:nvGrpSpPr>
          <p:cNvPr id="4" name="Group 3">
            <a:extLst>
              <a:ext uri="{FF2B5EF4-FFF2-40B4-BE49-F238E27FC236}">
                <a16:creationId xmlns:a16="http://schemas.microsoft.com/office/drawing/2014/main" id="{0BCE3411-9ECF-A84B-8194-B4849CEF5F2D}"/>
              </a:ext>
            </a:extLst>
          </p:cNvPr>
          <p:cNvGrpSpPr/>
          <p:nvPr/>
        </p:nvGrpSpPr>
        <p:grpSpPr>
          <a:xfrm>
            <a:off x="5570507" y="1937145"/>
            <a:ext cx="2231465" cy="2693063"/>
            <a:chOff x="5374735" y="1985695"/>
            <a:chExt cx="2231465" cy="2693063"/>
          </a:xfrm>
        </p:grpSpPr>
        <p:pic>
          <p:nvPicPr>
            <p:cNvPr id="7" name="Picture 6">
              <a:extLst>
                <a:ext uri="{FF2B5EF4-FFF2-40B4-BE49-F238E27FC236}">
                  <a16:creationId xmlns:a16="http://schemas.microsoft.com/office/drawing/2014/main" id="{15D15935-9B7D-2D4D-8CA6-D4541FF96CD4}"/>
                </a:ext>
              </a:extLst>
            </p:cNvPr>
            <p:cNvPicPr>
              <a:picLocks noChangeAspect="1"/>
            </p:cNvPicPr>
            <p:nvPr/>
          </p:nvPicPr>
          <p:blipFill>
            <a:blip r:embed="rId7"/>
            <a:stretch>
              <a:fillRect/>
            </a:stretch>
          </p:blipFill>
          <p:spPr>
            <a:xfrm>
              <a:off x="5382690" y="1985695"/>
              <a:ext cx="2223510" cy="845663"/>
            </a:xfrm>
            <a:prstGeom prst="rect">
              <a:avLst/>
            </a:prstGeom>
          </p:spPr>
        </p:pic>
        <p:pic>
          <p:nvPicPr>
            <p:cNvPr id="10" name="Picture 9">
              <a:extLst>
                <a:ext uri="{FF2B5EF4-FFF2-40B4-BE49-F238E27FC236}">
                  <a16:creationId xmlns:a16="http://schemas.microsoft.com/office/drawing/2014/main" id="{D755B081-D30B-034D-8577-3CA403DE5DFE}"/>
                </a:ext>
              </a:extLst>
            </p:cNvPr>
            <p:cNvPicPr>
              <a:picLocks noChangeAspect="1"/>
            </p:cNvPicPr>
            <p:nvPr/>
          </p:nvPicPr>
          <p:blipFill>
            <a:blip r:embed="rId8"/>
            <a:stretch>
              <a:fillRect/>
            </a:stretch>
          </p:blipFill>
          <p:spPr>
            <a:xfrm>
              <a:off x="5382690" y="2882447"/>
              <a:ext cx="1900767" cy="874353"/>
            </a:xfrm>
            <a:prstGeom prst="rect">
              <a:avLst/>
            </a:prstGeom>
          </p:spPr>
        </p:pic>
        <p:pic>
          <p:nvPicPr>
            <p:cNvPr id="11" name="Picture 10">
              <a:extLst>
                <a:ext uri="{FF2B5EF4-FFF2-40B4-BE49-F238E27FC236}">
                  <a16:creationId xmlns:a16="http://schemas.microsoft.com/office/drawing/2014/main" id="{D026C687-B6FE-4445-8CF1-63FBC2C8ED10}"/>
                </a:ext>
              </a:extLst>
            </p:cNvPr>
            <p:cNvPicPr>
              <a:picLocks noChangeAspect="1"/>
            </p:cNvPicPr>
            <p:nvPr/>
          </p:nvPicPr>
          <p:blipFill>
            <a:blip r:embed="rId9"/>
            <a:stretch>
              <a:fillRect/>
            </a:stretch>
          </p:blipFill>
          <p:spPr>
            <a:xfrm>
              <a:off x="5374735" y="3807888"/>
              <a:ext cx="1900767" cy="870870"/>
            </a:xfrm>
            <a:prstGeom prst="rect">
              <a:avLst/>
            </a:prstGeom>
          </p:spPr>
        </p:pic>
      </p:grpSp>
    </p:spTree>
    <p:extLst>
      <p:ext uri="{BB962C8B-B14F-4D97-AF65-F5344CB8AC3E}">
        <p14:creationId xmlns:p14="http://schemas.microsoft.com/office/powerpoint/2010/main" val="2540865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3" name="Google Shape;95;p18">
            <a:extLst>
              <a:ext uri="{FF2B5EF4-FFF2-40B4-BE49-F238E27FC236}">
                <a16:creationId xmlns:a16="http://schemas.microsoft.com/office/drawing/2014/main" id="{04909956-1E88-2E4D-A1CE-411C9E7BE361}"/>
              </a:ext>
            </a:extLst>
          </p:cNvPr>
          <p:cNvSpPr txBox="1"/>
          <p:nvPr/>
        </p:nvSpPr>
        <p:spPr>
          <a:xfrm>
            <a:off x="3863561" y="278845"/>
            <a:ext cx="5134135" cy="584745"/>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pt-BR" sz="2600" b="1" dirty="0">
                <a:latin typeface="Montserrat"/>
                <a:ea typeface="Montserrat"/>
                <a:cs typeface="Montserrat"/>
                <a:sym typeface="Montserrat"/>
              </a:rPr>
              <a:t>Na aula anterior...</a:t>
            </a:r>
            <a:endParaRPr sz="2600" b="1" dirty="0">
              <a:latin typeface="Montserrat"/>
              <a:ea typeface="Montserrat"/>
              <a:cs typeface="Montserrat"/>
              <a:sym typeface="Montserrat"/>
            </a:endParaRPr>
          </a:p>
        </p:txBody>
      </p:sp>
      <p:sp>
        <p:nvSpPr>
          <p:cNvPr id="7" name="Google Shape;89;p17">
            <a:extLst>
              <a:ext uri="{FF2B5EF4-FFF2-40B4-BE49-F238E27FC236}">
                <a16:creationId xmlns:a16="http://schemas.microsoft.com/office/drawing/2014/main" id="{E96C8C6A-AB15-4145-8BAD-3542CA682CE8}"/>
              </a:ext>
            </a:extLst>
          </p:cNvPr>
          <p:cNvSpPr txBox="1"/>
          <p:nvPr/>
        </p:nvSpPr>
        <p:spPr>
          <a:xfrm>
            <a:off x="3863561" y="1397054"/>
            <a:ext cx="5134135" cy="3277790"/>
          </a:xfrm>
          <a:prstGeom prst="rect">
            <a:avLst/>
          </a:prstGeom>
          <a:noFill/>
          <a:ln>
            <a:noFill/>
          </a:ln>
        </p:spPr>
        <p:txBody>
          <a:bodyPr spcFirstLastPara="1" wrap="square" lIns="91425" tIns="91425" rIns="91425" bIns="91425" anchor="t" anchorCtr="0">
            <a:spAutoFit/>
          </a:bodyPr>
          <a:lstStyle/>
          <a:p>
            <a:pPr marL="457200" indent="-342900">
              <a:spcBef>
                <a:spcPts val="600"/>
              </a:spcBef>
              <a:buClr>
                <a:srgbClr val="0C343D"/>
              </a:buClr>
              <a:buSzPts val="1800"/>
              <a:buFont typeface="Montserrat"/>
              <a:buChar char="▹"/>
              <a:defRPr/>
            </a:pPr>
            <a:r>
              <a:rPr lang="en-US" sz="1100" dirty="0" err="1">
                <a:latin typeface="Montserrat"/>
                <a:ea typeface="Montserrat"/>
                <a:cs typeface="Montserrat"/>
                <a:sym typeface="Montserrat"/>
              </a:rPr>
              <a:t>Em</a:t>
            </a:r>
            <a:r>
              <a:rPr lang="en-US" sz="1100" dirty="0">
                <a:latin typeface="Montserrat"/>
                <a:ea typeface="Montserrat"/>
                <a:cs typeface="Montserrat"/>
                <a:sym typeface="Montserrat"/>
              </a:rPr>
              <a:t> Python, </a:t>
            </a:r>
            <a:r>
              <a:rPr lang="en-US" sz="1100" dirty="0" err="1">
                <a:latin typeface="Montserrat"/>
                <a:ea typeface="Montserrat"/>
                <a:cs typeface="Montserrat"/>
                <a:sym typeface="Montserrat"/>
              </a:rPr>
              <a:t>todas</a:t>
            </a:r>
            <a:r>
              <a:rPr lang="en-US" sz="1100" dirty="0">
                <a:latin typeface="Montserrat"/>
                <a:ea typeface="Montserrat"/>
                <a:cs typeface="Montserrat"/>
                <a:sym typeface="Montserrat"/>
              </a:rPr>
              <a:t> </a:t>
            </a:r>
            <a:r>
              <a:rPr lang="en-US" sz="1100" dirty="0" err="1">
                <a:latin typeface="Montserrat"/>
                <a:ea typeface="Montserrat"/>
                <a:cs typeface="Montserrat"/>
                <a:sym typeface="Montserrat"/>
              </a:rPr>
              <a:t>os</a:t>
            </a:r>
            <a:r>
              <a:rPr lang="en-US" sz="1100" dirty="0">
                <a:latin typeface="Montserrat"/>
                <a:ea typeface="Montserrat"/>
                <a:cs typeface="Montserrat"/>
                <a:sym typeface="Montserrat"/>
              </a:rPr>
              <a:t> </a:t>
            </a:r>
            <a:r>
              <a:rPr lang="en-US" sz="1100" dirty="0" err="1">
                <a:latin typeface="Montserrat"/>
                <a:ea typeface="Montserrat"/>
                <a:cs typeface="Montserrat"/>
                <a:sym typeface="Montserrat"/>
              </a:rPr>
              <a:t>atributos</a:t>
            </a:r>
            <a:r>
              <a:rPr lang="en-US" sz="1100" dirty="0">
                <a:latin typeface="Montserrat"/>
                <a:ea typeface="Montserrat"/>
                <a:cs typeface="Montserrat"/>
                <a:sym typeface="Montserrat"/>
              </a:rPr>
              <a:t> e </a:t>
            </a:r>
            <a:r>
              <a:rPr lang="en-US" sz="1100" dirty="0" err="1">
                <a:latin typeface="Montserrat"/>
                <a:ea typeface="Montserrat"/>
                <a:cs typeface="Montserrat"/>
                <a:sym typeface="Montserrat"/>
              </a:rPr>
              <a:t>métodos</a:t>
            </a:r>
            <a:r>
              <a:rPr lang="en-US" sz="1100" dirty="0">
                <a:latin typeface="Montserrat"/>
                <a:ea typeface="Montserrat"/>
                <a:cs typeface="Montserrat"/>
                <a:sym typeface="Montserrat"/>
              </a:rPr>
              <a:t> </a:t>
            </a:r>
            <a:r>
              <a:rPr lang="en-US" sz="1100" dirty="0" err="1">
                <a:latin typeface="Montserrat"/>
                <a:ea typeface="Montserrat"/>
                <a:cs typeface="Montserrat"/>
                <a:sym typeface="Montserrat"/>
              </a:rPr>
              <a:t>declarados</a:t>
            </a:r>
            <a:r>
              <a:rPr lang="en-US" sz="1100" dirty="0">
                <a:latin typeface="Montserrat"/>
                <a:ea typeface="Montserrat"/>
                <a:cs typeface="Montserrat"/>
                <a:sym typeface="Montserrat"/>
              </a:rPr>
              <a:t> </a:t>
            </a:r>
            <a:r>
              <a:rPr lang="en-US" sz="1100" dirty="0" err="1">
                <a:latin typeface="Montserrat"/>
                <a:ea typeface="Montserrat"/>
                <a:cs typeface="Montserrat"/>
                <a:sym typeface="Montserrat"/>
              </a:rPr>
              <a:t>em</a:t>
            </a:r>
            <a:r>
              <a:rPr lang="en-US" sz="1100" dirty="0">
                <a:latin typeface="Montserrat"/>
                <a:ea typeface="Montserrat"/>
                <a:cs typeface="Montserrat"/>
                <a:sym typeface="Montserrat"/>
              </a:rPr>
              <a:t> </a:t>
            </a:r>
            <a:r>
              <a:rPr lang="en-US" sz="1100" dirty="0" err="1">
                <a:latin typeface="Montserrat"/>
                <a:ea typeface="Montserrat"/>
                <a:cs typeface="Montserrat"/>
                <a:sym typeface="Montserrat"/>
              </a:rPr>
              <a:t>uma</a:t>
            </a:r>
            <a:r>
              <a:rPr lang="en-US" sz="1100" dirty="0">
                <a:latin typeface="Montserrat"/>
                <a:ea typeface="Montserrat"/>
                <a:cs typeface="Montserrat"/>
                <a:sym typeface="Montserrat"/>
              </a:rPr>
              <a:t> </a:t>
            </a:r>
            <a:r>
              <a:rPr lang="en-US" sz="1100" dirty="0" err="1">
                <a:latin typeface="Montserrat"/>
                <a:ea typeface="Montserrat"/>
                <a:cs typeface="Montserrat"/>
                <a:sym typeface="Montserrat"/>
              </a:rPr>
              <a:t>classe</a:t>
            </a:r>
            <a:r>
              <a:rPr lang="en-US" sz="1100" dirty="0">
                <a:latin typeface="Montserrat"/>
                <a:ea typeface="Montserrat"/>
                <a:cs typeface="Montserrat"/>
                <a:sym typeface="Montserrat"/>
              </a:rPr>
              <a:t> </a:t>
            </a:r>
            <a:r>
              <a:rPr lang="en-US" sz="1100" dirty="0" err="1">
                <a:latin typeface="Montserrat"/>
                <a:ea typeface="Montserrat"/>
                <a:cs typeface="Montserrat"/>
                <a:sym typeface="Montserrat"/>
              </a:rPr>
              <a:t>são</a:t>
            </a:r>
            <a:r>
              <a:rPr lang="en-US" sz="1100" dirty="0">
                <a:latin typeface="Montserrat"/>
                <a:ea typeface="Montserrat"/>
                <a:cs typeface="Montserrat"/>
                <a:sym typeface="Montserrat"/>
              </a:rPr>
              <a:t> </a:t>
            </a:r>
            <a:r>
              <a:rPr lang="en-US" sz="1100" b="1" dirty="0" err="1">
                <a:solidFill>
                  <a:srgbClr val="FA609B"/>
                </a:solidFill>
                <a:latin typeface="Montserrat"/>
                <a:ea typeface="Montserrat"/>
                <a:cs typeface="Montserrat"/>
                <a:sym typeface="Montserrat"/>
              </a:rPr>
              <a:t>públicos</a:t>
            </a:r>
            <a:r>
              <a:rPr lang="en-US" sz="1100" b="1" dirty="0">
                <a:solidFill>
                  <a:srgbClr val="FA609B"/>
                </a:solidFill>
                <a:latin typeface="Montserrat"/>
                <a:ea typeface="Montserrat"/>
                <a:cs typeface="Montserrat"/>
                <a:sym typeface="Montserrat"/>
              </a:rPr>
              <a:t>, </a:t>
            </a:r>
            <a:r>
              <a:rPr lang="en-US" sz="1100" dirty="0" err="1">
                <a:latin typeface="Montserrat"/>
                <a:ea typeface="Montserrat"/>
                <a:cs typeface="Montserrat"/>
                <a:sym typeface="Montserrat"/>
              </a:rPr>
              <a:t>ou</a:t>
            </a:r>
            <a:r>
              <a:rPr lang="en-US" sz="1100" dirty="0">
                <a:latin typeface="Montserrat"/>
                <a:ea typeface="Montserrat"/>
                <a:cs typeface="Montserrat"/>
                <a:sym typeface="Montserrat"/>
              </a:rPr>
              <a:t> </a:t>
            </a:r>
            <a:r>
              <a:rPr lang="en-US" sz="1100" dirty="0" err="1">
                <a:latin typeface="Montserrat"/>
                <a:ea typeface="Montserrat"/>
                <a:cs typeface="Montserrat"/>
                <a:sym typeface="Montserrat"/>
              </a:rPr>
              <a:t>seja</a:t>
            </a:r>
            <a:r>
              <a:rPr lang="en-US" sz="1100" dirty="0">
                <a:latin typeface="Montserrat"/>
                <a:ea typeface="Montserrat"/>
                <a:cs typeface="Montserrat"/>
                <a:sym typeface="Montserrat"/>
              </a:rPr>
              <a:t>, </a:t>
            </a:r>
            <a:r>
              <a:rPr lang="en-US" sz="1100" dirty="0" err="1">
                <a:latin typeface="Montserrat"/>
                <a:ea typeface="Montserrat"/>
                <a:cs typeface="Montserrat"/>
                <a:sym typeface="Montserrat"/>
              </a:rPr>
              <a:t>podem</a:t>
            </a:r>
            <a:r>
              <a:rPr lang="en-US" sz="1100" dirty="0">
                <a:latin typeface="Montserrat"/>
                <a:ea typeface="Montserrat"/>
                <a:cs typeface="Montserrat"/>
                <a:sym typeface="Montserrat"/>
              </a:rPr>
              <a:t> ser </a:t>
            </a:r>
            <a:r>
              <a:rPr lang="en-US" sz="1100" dirty="0" err="1">
                <a:latin typeface="Montserrat"/>
                <a:ea typeface="Montserrat"/>
                <a:cs typeface="Montserrat"/>
                <a:sym typeface="Montserrat"/>
              </a:rPr>
              <a:t>acessados</a:t>
            </a:r>
            <a:r>
              <a:rPr lang="en-US" sz="1100" dirty="0">
                <a:latin typeface="Montserrat"/>
                <a:ea typeface="Montserrat"/>
                <a:cs typeface="Montserrat"/>
                <a:sym typeface="Montserrat"/>
              </a:rPr>
              <a:t> </a:t>
            </a:r>
            <a:r>
              <a:rPr lang="en-US" sz="1100" dirty="0" err="1">
                <a:latin typeface="Montserrat"/>
                <a:ea typeface="Montserrat"/>
                <a:cs typeface="Montserrat"/>
                <a:sym typeface="Montserrat"/>
              </a:rPr>
              <a:t>pelo</a:t>
            </a:r>
            <a:r>
              <a:rPr lang="en-US" sz="1100" dirty="0">
                <a:latin typeface="Montserrat"/>
                <a:ea typeface="Montserrat"/>
                <a:cs typeface="Montserrat"/>
                <a:sym typeface="Montserrat"/>
              </a:rPr>
              <a:t> </a:t>
            </a:r>
            <a:r>
              <a:rPr lang="en-US" sz="1100" dirty="0" err="1">
                <a:latin typeface="Montserrat"/>
                <a:ea typeface="Montserrat"/>
                <a:cs typeface="Montserrat"/>
                <a:sym typeface="Montserrat"/>
              </a:rPr>
              <a:t>mundo</a:t>
            </a:r>
            <a:r>
              <a:rPr lang="en-US" sz="1100" dirty="0">
                <a:latin typeface="Montserrat"/>
                <a:ea typeface="Montserrat"/>
                <a:cs typeface="Montserrat"/>
                <a:sym typeface="Montserrat"/>
              </a:rPr>
              <a:t> </a:t>
            </a:r>
            <a:r>
              <a:rPr lang="en-US" sz="1100" dirty="0" err="1">
                <a:latin typeface="Montserrat"/>
                <a:ea typeface="Montserrat"/>
                <a:cs typeface="Montserrat"/>
                <a:sym typeface="Montserrat"/>
              </a:rPr>
              <a:t>externo</a:t>
            </a:r>
            <a:r>
              <a:rPr lang="en-US" sz="1100" dirty="0">
                <a:latin typeface="Montserrat"/>
                <a:ea typeface="Montserrat"/>
                <a:cs typeface="Montserrat"/>
                <a:sym typeface="Montserrat"/>
              </a:rPr>
              <a:t>.</a:t>
            </a:r>
            <a:br>
              <a:rPr lang="en-US" sz="1100" dirty="0">
                <a:latin typeface="Montserrat"/>
                <a:ea typeface="Montserrat"/>
                <a:cs typeface="Montserrat"/>
                <a:sym typeface="Montserrat"/>
              </a:rPr>
            </a:br>
            <a:endParaRPr lang="en-US" sz="1100" dirty="0">
              <a:latin typeface="Montserrat"/>
              <a:ea typeface="Montserrat"/>
              <a:cs typeface="Montserrat"/>
              <a:sym typeface="Montserrat"/>
            </a:endParaRPr>
          </a:p>
          <a:p>
            <a:pPr marL="457200" lvl="0" indent="-342900">
              <a:spcBef>
                <a:spcPts val="600"/>
              </a:spcBef>
              <a:buClr>
                <a:srgbClr val="0C343D"/>
              </a:buClr>
              <a:buSzPts val="1800"/>
              <a:buFont typeface="Montserrat"/>
              <a:buChar char="▹"/>
              <a:defRPr/>
            </a:pPr>
            <a:r>
              <a:rPr lang="pt-BR" sz="1100" dirty="0">
                <a:latin typeface="Montserrat"/>
                <a:ea typeface="Montserrat"/>
                <a:cs typeface="Montserrat"/>
                <a:sym typeface="Montserrat"/>
              </a:rPr>
              <a:t>Atributos e métodos que têm seus nomes iniciados com </a:t>
            </a:r>
            <a:r>
              <a:rPr lang="pt-BR" sz="1100" b="1" dirty="0">
                <a:solidFill>
                  <a:srgbClr val="FA609B"/>
                </a:solidFill>
                <a:latin typeface="Montserrat"/>
                <a:ea typeface="Montserrat"/>
                <a:cs typeface="Montserrat"/>
                <a:sym typeface="Montserrat"/>
              </a:rPr>
              <a:t>_ (</a:t>
            </a:r>
            <a:r>
              <a:rPr lang="pt-BR" sz="1100" b="1" dirty="0" err="1">
                <a:solidFill>
                  <a:srgbClr val="FA609B"/>
                </a:solidFill>
                <a:latin typeface="Montserrat"/>
                <a:ea typeface="Montserrat"/>
                <a:cs typeface="Montserrat"/>
                <a:sym typeface="Montserrat"/>
              </a:rPr>
              <a:t>underscore</a:t>
            </a:r>
            <a:r>
              <a:rPr lang="pt-BR" sz="1100" b="1" dirty="0">
                <a:solidFill>
                  <a:srgbClr val="FA609B"/>
                </a:solidFill>
                <a:latin typeface="Montserrat"/>
                <a:ea typeface="Montserrat"/>
                <a:cs typeface="Montserrat"/>
                <a:sym typeface="Montserrat"/>
              </a:rPr>
              <a:t>) </a:t>
            </a:r>
            <a:r>
              <a:rPr lang="pt-BR" sz="1100" dirty="0">
                <a:latin typeface="Montserrat"/>
                <a:ea typeface="Montserrat"/>
                <a:cs typeface="Montserrat"/>
                <a:sym typeface="Montserrat"/>
              </a:rPr>
              <a:t>são</a:t>
            </a:r>
            <a:r>
              <a:rPr lang="pt-BR" sz="1100" b="1" dirty="0">
                <a:solidFill>
                  <a:srgbClr val="FA609B"/>
                </a:solidFill>
                <a:latin typeface="Montserrat"/>
                <a:ea typeface="Montserrat"/>
                <a:cs typeface="Montserrat"/>
                <a:sym typeface="Montserrat"/>
              </a:rPr>
              <a:t> protegidos</a:t>
            </a:r>
            <a:r>
              <a:rPr lang="pt-BR" sz="1100" dirty="0">
                <a:latin typeface="Montserrat"/>
                <a:ea typeface="Montserrat"/>
                <a:cs typeface="Montserrat"/>
                <a:sym typeface="Montserrat"/>
              </a:rPr>
              <a:t>, indicando ao mundo externo que provavelmente não devem ser acessados diretamente.</a:t>
            </a:r>
            <a:br>
              <a:rPr lang="pt-BR" sz="1100" dirty="0">
                <a:latin typeface="Montserrat"/>
                <a:ea typeface="Montserrat"/>
                <a:cs typeface="Montserrat"/>
                <a:sym typeface="Montserrat"/>
              </a:rPr>
            </a:br>
            <a:endParaRPr lang="pt-BR" sz="1100" dirty="0">
              <a:latin typeface="Montserrat"/>
              <a:ea typeface="Montserrat"/>
              <a:cs typeface="Montserrat"/>
              <a:sym typeface="Montserrat"/>
            </a:endParaRPr>
          </a:p>
          <a:p>
            <a:pPr marL="457200" lvl="0" indent="-342900">
              <a:spcBef>
                <a:spcPts val="600"/>
              </a:spcBef>
              <a:buClr>
                <a:srgbClr val="0C343D"/>
              </a:buClr>
              <a:buSzPts val="1800"/>
              <a:buFont typeface="Montserrat"/>
              <a:buChar char="▹"/>
              <a:defRPr/>
            </a:pPr>
            <a:r>
              <a:rPr lang="pt-BR" sz="1100" dirty="0">
                <a:latin typeface="Montserrat"/>
                <a:ea typeface="Montserrat"/>
                <a:cs typeface="Montserrat"/>
                <a:sym typeface="Montserrat"/>
              </a:rPr>
              <a:t>Atributos e métodos que têm seus nomes iniciados com </a:t>
            </a:r>
            <a:r>
              <a:rPr lang="pt-BR" sz="1100" b="1" dirty="0">
                <a:solidFill>
                  <a:srgbClr val="FA609B"/>
                </a:solidFill>
                <a:latin typeface="Montserrat"/>
                <a:ea typeface="Montserrat"/>
                <a:cs typeface="Montserrat"/>
                <a:sym typeface="Montserrat"/>
              </a:rPr>
              <a:t>__ (</a:t>
            </a:r>
            <a:r>
              <a:rPr lang="pt-BR" sz="1100" b="1" dirty="0" err="1">
                <a:solidFill>
                  <a:srgbClr val="FA609B"/>
                </a:solidFill>
                <a:latin typeface="Montserrat"/>
                <a:ea typeface="Montserrat"/>
                <a:cs typeface="Montserrat"/>
                <a:sym typeface="Montserrat"/>
              </a:rPr>
              <a:t>underscore</a:t>
            </a:r>
            <a:r>
              <a:rPr lang="pt-BR" sz="1100" b="1" dirty="0">
                <a:solidFill>
                  <a:srgbClr val="FA609B"/>
                </a:solidFill>
                <a:latin typeface="Montserrat"/>
                <a:ea typeface="Montserrat"/>
                <a:cs typeface="Montserrat"/>
                <a:sym typeface="Montserrat"/>
              </a:rPr>
              <a:t> duplo) </a:t>
            </a:r>
            <a:r>
              <a:rPr lang="pt-BR" sz="1100" dirty="0">
                <a:latin typeface="Montserrat"/>
                <a:ea typeface="Montserrat"/>
                <a:cs typeface="Montserrat"/>
                <a:sym typeface="Montserrat"/>
              </a:rPr>
              <a:t>são privados e não devem ser acessados pelo mundo externo de forma nenhuma.</a:t>
            </a:r>
            <a:br>
              <a:rPr lang="pt-BR" sz="1100" dirty="0">
                <a:latin typeface="Montserrat"/>
                <a:ea typeface="Montserrat"/>
                <a:cs typeface="Montserrat"/>
                <a:sym typeface="Montserrat"/>
              </a:rPr>
            </a:br>
            <a:endParaRPr lang="pt-BR" sz="1100" dirty="0">
              <a:latin typeface="Montserrat"/>
              <a:ea typeface="Montserrat"/>
              <a:cs typeface="Montserrat"/>
              <a:sym typeface="Montserrat"/>
            </a:endParaRPr>
          </a:p>
          <a:p>
            <a:pPr marL="457200" indent="-342900">
              <a:spcBef>
                <a:spcPts val="600"/>
              </a:spcBef>
              <a:buClr>
                <a:srgbClr val="0C343D"/>
              </a:buClr>
              <a:buSzPts val="1800"/>
              <a:buFont typeface="Montserrat"/>
              <a:buChar char="▹"/>
              <a:defRPr/>
            </a:pPr>
            <a:r>
              <a:rPr lang="en-BR" sz="1100" dirty="0">
                <a:latin typeface="Montserrat"/>
              </a:rPr>
              <a:t>As propriedades são criadas com o decorator </a:t>
            </a:r>
            <a:r>
              <a:rPr lang="en-US" sz="1100" b="1" dirty="0">
                <a:solidFill>
                  <a:srgbClr val="FA609B"/>
                </a:solidFill>
                <a:latin typeface="Montserrat"/>
              </a:rPr>
              <a:t>@property </a:t>
            </a:r>
            <a:r>
              <a:rPr lang="en-BR" sz="1100" dirty="0">
                <a:latin typeface="Montserrat"/>
              </a:rPr>
              <a:t>podem ser acessadas como se fossem atributos comuns, mas na verdade os métodos </a:t>
            </a:r>
            <a:r>
              <a:rPr lang="en-US" sz="1100" b="1" dirty="0">
                <a:solidFill>
                  <a:srgbClr val="FA609B"/>
                </a:solidFill>
                <a:latin typeface="Montserrat"/>
              </a:rPr>
              <a:t>getter </a:t>
            </a:r>
            <a:r>
              <a:rPr lang="en-BR" sz="1100" dirty="0">
                <a:latin typeface="Montserrat"/>
              </a:rPr>
              <a:t>e</a:t>
            </a:r>
            <a:r>
              <a:rPr lang="en-US" sz="1100" b="1" dirty="0">
                <a:solidFill>
                  <a:srgbClr val="FA609B"/>
                </a:solidFill>
                <a:latin typeface="Montserrat"/>
              </a:rPr>
              <a:t> setter </a:t>
            </a:r>
            <a:r>
              <a:rPr lang="en-BR" sz="1100" dirty="0">
                <a:latin typeface="Montserrat"/>
              </a:rPr>
              <a:t>estão sendo chamados.</a:t>
            </a:r>
            <a:endParaRPr lang="en-BR" sz="1100" dirty="0">
              <a:solidFill>
                <a:schemeClr val="tx1"/>
              </a:solidFill>
            </a:endParaRPr>
          </a:p>
          <a:p>
            <a:pPr marL="457200" lvl="0" indent="-342900">
              <a:spcBef>
                <a:spcPts val="600"/>
              </a:spcBef>
              <a:buClr>
                <a:srgbClr val="0C343D"/>
              </a:buClr>
              <a:buSzPts val="1800"/>
              <a:buFont typeface="Montserrat"/>
              <a:buChar char="▹"/>
              <a:defRPr/>
            </a:pPr>
            <a:endParaRPr lang="pt-BR" sz="1100" dirty="0">
              <a:latin typeface="Montserrat"/>
              <a:ea typeface="Montserrat"/>
              <a:cs typeface="Montserrat"/>
              <a:sym typeface="Montserrat"/>
            </a:endParaRPr>
          </a:p>
        </p:txBody>
      </p:sp>
      <p:pic>
        <p:nvPicPr>
          <p:cNvPr id="8" name="Google Shape;81;p16">
            <a:extLst>
              <a:ext uri="{FF2B5EF4-FFF2-40B4-BE49-F238E27FC236}">
                <a16:creationId xmlns:a16="http://schemas.microsoft.com/office/drawing/2014/main" id="{BCE8A140-8623-704E-B85E-C9616DFA3968}"/>
              </a:ext>
            </a:extLst>
          </p:cNvPr>
          <p:cNvPicPr preferRelativeResize="0"/>
          <p:nvPr/>
        </p:nvPicPr>
        <p:blipFill>
          <a:blip r:embed="rId3">
            <a:alphaModFix/>
          </a:blip>
          <a:stretch>
            <a:fillRect/>
          </a:stretch>
        </p:blipFill>
        <p:spPr>
          <a:xfrm>
            <a:off x="7694627" y="4498780"/>
            <a:ext cx="1139979" cy="365875"/>
          </a:xfrm>
          <a:prstGeom prst="rect">
            <a:avLst/>
          </a:prstGeom>
          <a:noFill/>
          <a:ln>
            <a:noFill/>
          </a:ln>
        </p:spPr>
      </p:pic>
      <p:sp>
        <p:nvSpPr>
          <p:cNvPr id="13" name="Google Shape;87;p17">
            <a:extLst>
              <a:ext uri="{FF2B5EF4-FFF2-40B4-BE49-F238E27FC236}">
                <a16:creationId xmlns:a16="http://schemas.microsoft.com/office/drawing/2014/main" id="{E760ACDC-1589-9640-8599-B14CEA608C4C}"/>
              </a:ext>
            </a:extLst>
          </p:cNvPr>
          <p:cNvSpPr txBox="1"/>
          <p:nvPr/>
        </p:nvSpPr>
        <p:spPr>
          <a:xfrm>
            <a:off x="4078225" y="863590"/>
            <a:ext cx="4756381" cy="461635"/>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800" b="1" i="0" u="none" strike="noStrike" kern="0" cap="none" spc="0" normalizeH="0" baseline="0" noProof="0" dirty="0">
                <a:ln>
                  <a:noFill/>
                </a:ln>
                <a:solidFill>
                  <a:srgbClr val="FA609B"/>
                </a:solidFill>
                <a:effectLst/>
                <a:uLnTx/>
                <a:uFillTx/>
                <a:latin typeface="Montserrat"/>
                <a:ea typeface="Montserrat"/>
                <a:cs typeface="Montserrat"/>
                <a:sym typeface="Montserrat"/>
              </a:rPr>
              <a:t>Encapsulamento e Propriedades</a:t>
            </a:r>
            <a:endParaRPr kumimoji="0" sz="1800" b="1" i="0" u="none" strike="noStrike" kern="0" cap="none" spc="0" normalizeH="0" baseline="0" noProof="0" dirty="0">
              <a:ln>
                <a:noFill/>
              </a:ln>
              <a:solidFill>
                <a:srgbClr val="FA609B"/>
              </a:solidFill>
              <a:effectLst/>
              <a:uLnTx/>
              <a:uFillTx/>
              <a:latin typeface="Montserrat"/>
              <a:ea typeface="Montserrat"/>
              <a:cs typeface="Montserrat"/>
              <a:sym typeface="Montserrat"/>
            </a:endParaRPr>
          </a:p>
        </p:txBody>
      </p:sp>
      <p:sp>
        <p:nvSpPr>
          <p:cNvPr id="14" name="Rectangle 13">
            <a:extLst>
              <a:ext uri="{FF2B5EF4-FFF2-40B4-BE49-F238E27FC236}">
                <a16:creationId xmlns:a16="http://schemas.microsoft.com/office/drawing/2014/main" id="{67479F60-C768-FE41-BDC0-A5A5CD151FFB}"/>
              </a:ext>
            </a:extLst>
          </p:cNvPr>
          <p:cNvSpPr/>
          <p:nvPr/>
        </p:nvSpPr>
        <p:spPr>
          <a:xfrm>
            <a:off x="0" y="0"/>
            <a:ext cx="3759023" cy="5170646"/>
          </a:xfrm>
          <a:prstGeom prst="rect">
            <a:avLst/>
          </a:prstGeom>
          <a:solidFill>
            <a:schemeClr val="accent2"/>
          </a:solidFill>
        </p:spPr>
        <p:txBody>
          <a:bodyPr wrap="square">
            <a:spAutoFit/>
          </a:bodyPr>
          <a:lstStyle/>
          <a:p>
            <a:r>
              <a:rPr lang="en-US" sz="1100" dirty="0">
                <a:solidFill>
                  <a:srgbClr val="66D9EF"/>
                </a:solidFill>
                <a:latin typeface="Consolas" panose="020B0609020204030204" pitchFamily="49" charset="0"/>
                <a:cs typeface="Consolas" panose="020B0609020204030204" pitchFamily="49" charset="0"/>
              </a:rPr>
              <a:t>class</a:t>
            </a:r>
            <a:r>
              <a:rPr lang="en-US" sz="1100" dirty="0">
                <a:latin typeface="Consolas" panose="020B0609020204030204" pitchFamily="49" charset="0"/>
                <a:cs typeface="Consolas" panose="020B0609020204030204" pitchFamily="49" charset="0"/>
              </a:rPr>
              <a:t> </a:t>
            </a:r>
            <a:r>
              <a:rPr lang="en-US" sz="1100" dirty="0" err="1">
                <a:solidFill>
                  <a:srgbClr val="A6E22E"/>
                </a:solidFill>
                <a:latin typeface="Consolas" panose="020B0609020204030204" pitchFamily="49" charset="0"/>
                <a:cs typeface="Consolas" panose="020B0609020204030204" pitchFamily="49" charset="0"/>
              </a:rPr>
              <a:t>Quadrado</a:t>
            </a:r>
            <a:r>
              <a:rPr lang="en-US" sz="1100" dirty="0">
                <a:solidFill>
                  <a:srgbClr val="F8F8F2"/>
                </a:solidFill>
                <a:latin typeface="Consolas" panose="020B0609020204030204" pitchFamily="49" charset="0"/>
                <a:cs typeface="Consolas" panose="020B0609020204030204" pitchFamily="49" charset="0"/>
              </a:rPr>
              <a:t>:</a:t>
            </a:r>
          </a:p>
          <a:p>
            <a:r>
              <a:rPr lang="en-US" sz="1100" dirty="0">
                <a:solidFill>
                  <a:srgbClr val="F8F8F2"/>
                </a:solidFill>
                <a:latin typeface="Consolas" panose="020B0609020204030204" pitchFamily="49" charset="0"/>
                <a:cs typeface="Consolas" panose="020B0609020204030204" pitchFamily="49" charset="0"/>
              </a:rPr>
              <a:t>  </a:t>
            </a:r>
            <a:r>
              <a:rPr lang="en-US" sz="1100" dirty="0">
                <a:solidFill>
                  <a:srgbClr val="66D9EF"/>
                </a:solidFill>
                <a:latin typeface="Consolas" panose="020B0609020204030204" pitchFamily="49" charset="0"/>
                <a:cs typeface="Consolas" panose="020B0609020204030204" pitchFamily="49" charset="0"/>
              </a:rPr>
              <a:t>def</a:t>
            </a:r>
            <a:r>
              <a:rPr lang="en-US" sz="1100" dirty="0">
                <a:latin typeface="Consolas" panose="020B0609020204030204" pitchFamily="49" charset="0"/>
                <a:cs typeface="Consolas" panose="020B0609020204030204" pitchFamily="49" charset="0"/>
              </a:rPr>
              <a:t> </a:t>
            </a:r>
            <a:r>
              <a:rPr lang="en-US" sz="1100" dirty="0">
                <a:solidFill>
                  <a:srgbClr val="A6E22E"/>
                </a:solidFill>
                <a:latin typeface="Consolas" panose="020B0609020204030204" pitchFamily="49" charset="0"/>
                <a:cs typeface="Consolas" panose="020B0609020204030204" pitchFamily="49" charset="0"/>
              </a:rPr>
              <a:t>__</a:t>
            </a:r>
            <a:r>
              <a:rPr lang="en-US" sz="1100" dirty="0" err="1">
                <a:solidFill>
                  <a:srgbClr val="A6E22E"/>
                </a:solidFill>
                <a:latin typeface="Consolas" panose="020B0609020204030204" pitchFamily="49" charset="0"/>
                <a:cs typeface="Consolas" panose="020B0609020204030204" pitchFamily="49" charset="0"/>
              </a:rPr>
              <a:t>init</a:t>
            </a:r>
            <a:r>
              <a:rPr lang="en-US" sz="1100" dirty="0">
                <a:solidFill>
                  <a:srgbClr val="A6E22E"/>
                </a:solidFill>
                <a:latin typeface="Consolas" panose="020B0609020204030204" pitchFamily="49" charset="0"/>
                <a:cs typeface="Consolas" panose="020B0609020204030204" pitchFamily="49" charset="0"/>
              </a:rPr>
              <a:t>__</a:t>
            </a:r>
            <a:r>
              <a:rPr lang="en-US" sz="1100" dirty="0">
                <a:solidFill>
                  <a:srgbClr val="F8F8F2"/>
                </a:solidFill>
                <a:latin typeface="Consolas" panose="020B0609020204030204" pitchFamily="49" charset="0"/>
                <a:cs typeface="Consolas" panose="020B0609020204030204" pitchFamily="49" charset="0"/>
              </a:rPr>
              <a:t>(self,</a:t>
            </a:r>
            <a:r>
              <a:rPr lang="en-US" sz="1100" dirty="0">
                <a:latin typeface="Consolas" panose="020B0609020204030204" pitchFamily="49" charset="0"/>
                <a:cs typeface="Consolas" panose="020B0609020204030204" pitchFamily="49" charset="0"/>
              </a:rPr>
              <a:t> </a:t>
            </a:r>
            <a:r>
              <a:rPr lang="en-US" sz="1100" dirty="0" err="1">
                <a:solidFill>
                  <a:srgbClr val="F8F8F2"/>
                </a:solidFill>
                <a:latin typeface="Consolas" panose="020B0609020204030204" pitchFamily="49" charset="0"/>
                <a:cs typeface="Consolas" panose="020B0609020204030204" pitchFamily="49" charset="0"/>
              </a:rPr>
              <a:t>medida</a:t>
            </a:r>
            <a:r>
              <a:rPr lang="en-US" sz="1100" dirty="0">
                <a:solidFill>
                  <a:srgbClr val="F8F8F2"/>
                </a:solidFill>
                <a:latin typeface="Consolas" panose="020B0609020204030204" pitchFamily="49" charset="0"/>
                <a:cs typeface="Consolas" panose="020B0609020204030204" pitchFamily="49" charset="0"/>
              </a:rPr>
              <a:t>):</a:t>
            </a:r>
          </a:p>
          <a:p>
            <a:r>
              <a:rPr lang="en-US" sz="1100" dirty="0">
                <a:solidFill>
                  <a:srgbClr val="F8F8F2"/>
                </a:solidFill>
                <a:latin typeface="Consolas" panose="020B0609020204030204" pitchFamily="49" charset="0"/>
                <a:cs typeface="Consolas" panose="020B0609020204030204" pitchFamily="49" charset="0"/>
              </a:rPr>
              <a:t>    </a:t>
            </a:r>
            <a:r>
              <a:rPr lang="en-US" sz="1100" dirty="0" err="1">
                <a:solidFill>
                  <a:srgbClr val="F8F8F2"/>
                </a:solidFill>
                <a:latin typeface="Consolas" panose="020B0609020204030204" pitchFamily="49" charset="0"/>
                <a:cs typeface="Consolas" panose="020B0609020204030204" pitchFamily="49" charset="0"/>
              </a:rPr>
              <a:t>self</a:t>
            </a:r>
            <a:r>
              <a:rPr lang="en-US" sz="1100" dirty="0" err="1">
                <a:solidFill>
                  <a:srgbClr val="F92672"/>
                </a:solidFill>
                <a:latin typeface="Consolas" panose="020B0609020204030204" pitchFamily="49" charset="0"/>
                <a:cs typeface="Consolas" panose="020B0609020204030204" pitchFamily="49" charset="0"/>
              </a:rPr>
              <a:t>.</a:t>
            </a:r>
            <a:r>
              <a:rPr lang="en-US" sz="1100" dirty="0" err="1">
                <a:solidFill>
                  <a:srgbClr val="F8F8F2"/>
                </a:solidFill>
                <a:latin typeface="Consolas" panose="020B0609020204030204" pitchFamily="49" charset="0"/>
                <a:cs typeface="Consolas" panose="020B0609020204030204" pitchFamily="49" charset="0"/>
              </a:rPr>
              <a:t>altura</a:t>
            </a:r>
            <a:r>
              <a:rPr lang="en-US" sz="1100" dirty="0">
                <a:latin typeface="Consolas" panose="020B0609020204030204" pitchFamily="49" charset="0"/>
                <a:cs typeface="Consolas" panose="020B0609020204030204" pitchFamily="49" charset="0"/>
              </a:rPr>
              <a:t> </a:t>
            </a:r>
            <a:r>
              <a:rPr lang="en-US" sz="1100" dirty="0">
                <a:solidFill>
                  <a:srgbClr val="F92672"/>
                </a:solidFill>
                <a:latin typeface="Consolas" panose="020B0609020204030204" pitchFamily="49" charset="0"/>
                <a:cs typeface="Consolas" panose="020B0609020204030204" pitchFamily="49" charset="0"/>
              </a:rPr>
              <a:t>=</a:t>
            </a:r>
            <a:r>
              <a:rPr lang="en-US" sz="1100" dirty="0">
                <a:latin typeface="Consolas" panose="020B0609020204030204" pitchFamily="49" charset="0"/>
                <a:cs typeface="Consolas" panose="020B0609020204030204" pitchFamily="49" charset="0"/>
              </a:rPr>
              <a:t> </a:t>
            </a:r>
            <a:r>
              <a:rPr lang="en-US" sz="1100" dirty="0" err="1">
                <a:solidFill>
                  <a:srgbClr val="F8F8F2"/>
                </a:solidFill>
                <a:latin typeface="Consolas" panose="020B0609020204030204" pitchFamily="49" charset="0"/>
                <a:cs typeface="Consolas" panose="020B0609020204030204" pitchFamily="49" charset="0"/>
              </a:rPr>
              <a:t>medida</a:t>
            </a:r>
            <a:endParaRPr lang="en-US" sz="1100" dirty="0">
              <a:solidFill>
                <a:srgbClr val="F8F8F2"/>
              </a:solidFill>
              <a:latin typeface="Consolas" panose="020B0609020204030204" pitchFamily="49" charset="0"/>
              <a:cs typeface="Consolas" panose="020B0609020204030204" pitchFamily="49" charset="0"/>
            </a:endParaRPr>
          </a:p>
          <a:p>
            <a:r>
              <a:rPr lang="en-US" sz="1100" dirty="0">
                <a:solidFill>
                  <a:srgbClr val="F8F8F2"/>
                </a:solidFill>
                <a:latin typeface="Consolas" panose="020B0609020204030204" pitchFamily="49" charset="0"/>
                <a:cs typeface="Consolas" panose="020B0609020204030204" pitchFamily="49" charset="0"/>
              </a:rPr>
              <a:t>    </a:t>
            </a:r>
            <a:r>
              <a:rPr lang="en-US" sz="1100" dirty="0" err="1">
                <a:solidFill>
                  <a:srgbClr val="F8F8F2"/>
                </a:solidFill>
                <a:latin typeface="Consolas" panose="020B0609020204030204" pitchFamily="49" charset="0"/>
                <a:cs typeface="Consolas" panose="020B0609020204030204" pitchFamily="49" charset="0"/>
              </a:rPr>
              <a:t>self</a:t>
            </a:r>
            <a:r>
              <a:rPr lang="en-US" sz="1100" dirty="0" err="1">
                <a:solidFill>
                  <a:srgbClr val="F92672"/>
                </a:solidFill>
                <a:latin typeface="Consolas" panose="020B0609020204030204" pitchFamily="49" charset="0"/>
                <a:cs typeface="Consolas" panose="020B0609020204030204" pitchFamily="49" charset="0"/>
              </a:rPr>
              <a:t>.</a:t>
            </a:r>
            <a:r>
              <a:rPr lang="en-US" sz="1100" dirty="0" err="1">
                <a:solidFill>
                  <a:srgbClr val="F8F8F2"/>
                </a:solidFill>
                <a:latin typeface="Consolas" panose="020B0609020204030204" pitchFamily="49" charset="0"/>
                <a:cs typeface="Consolas" panose="020B0609020204030204" pitchFamily="49" charset="0"/>
              </a:rPr>
              <a:t>largura</a:t>
            </a:r>
            <a:r>
              <a:rPr lang="en-US" sz="1100" dirty="0">
                <a:latin typeface="Consolas" panose="020B0609020204030204" pitchFamily="49" charset="0"/>
                <a:cs typeface="Consolas" panose="020B0609020204030204" pitchFamily="49" charset="0"/>
              </a:rPr>
              <a:t> </a:t>
            </a:r>
            <a:r>
              <a:rPr lang="en-US" sz="1100" dirty="0">
                <a:solidFill>
                  <a:srgbClr val="F92672"/>
                </a:solidFill>
                <a:latin typeface="Consolas" panose="020B0609020204030204" pitchFamily="49" charset="0"/>
                <a:cs typeface="Consolas" panose="020B0609020204030204" pitchFamily="49" charset="0"/>
              </a:rPr>
              <a:t>=</a:t>
            </a:r>
            <a:r>
              <a:rPr lang="en-US" sz="1100" dirty="0">
                <a:latin typeface="Consolas" panose="020B0609020204030204" pitchFamily="49" charset="0"/>
                <a:cs typeface="Consolas" panose="020B0609020204030204" pitchFamily="49" charset="0"/>
              </a:rPr>
              <a:t> </a:t>
            </a:r>
            <a:r>
              <a:rPr lang="en-US" sz="1100" dirty="0" err="1">
                <a:solidFill>
                  <a:srgbClr val="F8F8F2"/>
                </a:solidFill>
                <a:latin typeface="Consolas" panose="020B0609020204030204" pitchFamily="49" charset="0"/>
                <a:cs typeface="Consolas" panose="020B0609020204030204" pitchFamily="49" charset="0"/>
              </a:rPr>
              <a:t>medida</a:t>
            </a:r>
            <a:endParaRPr lang="en-US" sz="1100" dirty="0">
              <a:solidFill>
                <a:srgbClr val="F8F8F2"/>
              </a:solidFill>
              <a:latin typeface="Consolas" panose="020B0609020204030204" pitchFamily="49" charset="0"/>
              <a:cs typeface="Consolas" panose="020B0609020204030204" pitchFamily="49" charset="0"/>
            </a:endParaRPr>
          </a:p>
          <a:p>
            <a:endParaRPr lang="en-US" sz="1100" dirty="0">
              <a:solidFill>
                <a:srgbClr val="F8F8F2"/>
              </a:solidFill>
              <a:latin typeface="Consolas" panose="020B0609020204030204" pitchFamily="49" charset="0"/>
              <a:cs typeface="Consolas" panose="020B0609020204030204" pitchFamily="49" charset="0"/>
            </a:endParaRPr>
          </a:p>
          <a:p>
            <a:r>
              <a:rPr lang="en-US" sz="1100" dirty="0">
                <a:solidFill>
                  <a:srgbClr val="A6E22E"/>
                </a:solidFill>
                <a:latin typeface="Consolas" panose="020B0609020204030204" pitchFamily="49" charset="0"/>
                <a:cs typeface="Consolas" panose="020B0609020204030204" pitchFamily="49" charset="0"/>
              </a:rPr>
              <a:t>  @property</a:t>
            </a:r>
          </a:p>
          <a:p>
            <a:r>
              <a:rPr lang="en-US" sz="1100" dirty="0">
                <a:solidFill>
                  <a:srgbClr val="A6E22E"/>
                </a:solidFill>
                <a:latin typeface="Consolas" panose="020B0609020204030204" pitchFamily="49" charset="0"/>
                <a:cs typeface="Consolas" panose="020B0609020204030204" pitchFamily="49" charset="0"/>
              </a:rPr>
              <a:t>  </a:t>
            </a:r>
            <a:r>
              <a:rPr lang="en-US" sz="1100" dirty="0">
                <a:solidFill>
                  <a:srgbClr val="66D9EF"/>
                </a:solidFill>
                <a:latin typeface="Consolas" panose="020B0609020204030204" pitchFamily="49" charset="0"/>
                <a:cs typeface="Consolas" panose="020B0609020204030204" pitchFamily="49" charset="0"/>
              </a:rPr>
              <a:t>def</a:t>
            </a:r>
            <a:r>
              <a:rPr lang="en-US" sz="1100" dirty="0">
                <a:latin typeface="Consolas" panose="020B0609020204030204" pitchFamily="49" charset="0"/>
                <a:cs typeface="Consolas" panose="020B0609020204030204" pitchFamily="49" charset="0"/>
              </a:rPr>
              <a:t> </a:t>
            </a:r>
            <a:r>
              <a:rPr lang="en-US" sz="1100" dirty="0" err="1">
                <a:solidFill>
                  <a:srgbClr val="A6E22E"/>
                </a:solidFill>
                <a:latin typeface="Consolas" panose="020B0609020204030204" pitchFamily="49" charset="0"/>
                <a:cs typeface="Consolas" panose="020B0609020204030204" pitchFamily="49" charset="0"/>
              </a:rPr>
              <a:t>altura</a:t>
            </a:r>
            <a:r>
              <a:rPr lang="en-US" sz="1100" dirty="0">
                <a:solidFill>
                  <a:srgbClr val="F8F8F2"/>
                </a:solidFill>
                <a:latin typeface="Consolas" panose="020B0609020204030204" pitchFamily="49" charset="0"/>
                <a:cs typeface="Consolas" panose="020B0609020204030204" pitchFamily="49" charset="0"/>
              </a:rPr>
              <a:t>(self):</a:t>
            </a:r>
          </a:p>
          <a:p>
            <a:r>
              <a:rPr lang="en-US" sz="1100" dirty="0">
                <a:solidFill>
                  <a:srgbClr val="F8F8F2"/>
                </a:solidFill>
                <a:latin typeface="Consolas" panose="020B0609020204030204" pitchFamily="49" charset="0"/>
                <a:cs typeface="Consolas" panose="020B0609020204030204" pitchFamily="49" charset="0"/>
              </a:rPr>
              <a:t>    </a:t>
            </a:r>
            <a:r>
              <a:rPr lang="en-US" sz="1100" dirty="0">
                <a:solidFill>
                  <a:srgbClr val="66D9EF"/>
                </a:solidFill>
                <a:latin typeface="Consolas" panose="020B0609020204030204" pitchFamily="49" charset="0"/>
                <a:cs typeface="Consolas" panose="020B0609020204030204" pitchFamily="49" charset="0"/>
              </a:rPr>
              <a:t>return</a:t>
            </a:r>
            <a:r>
              <a:rPr lang="en-US" sz="1100" dirty="0">
                <a:latin typeface="Consolas" panose="020B0609020204030204" pitchFamily="49" charset="0"/>
                <a:cs typeface="Consolas" panose="020B0609020204030204" pitchFamily="49" charset="0"/>
              </a:rPr>
              <a:t> </a:t>
            </a:r>
            <a:r>
              <a:rPr lang="en-US" sz="1100" dirty="0">
                <a:solidFill>
                  <a:srgbClr val="F8F8F2"/>
                </a:solidFill>
                <a:latin typeface="Consolas" panose="020B0609020204030204" pitchFamily="49" charset="0"/>
                <a:cs typeface="Consolas" panose="020B0609020204030204" pitchFamily="49" charset="0"/>
              </a:rPr>
              <a:t>self</a:t>
            </a:r>
            <a:r>
              <a:rPr lang="en-US" sz="1100" dirty="0">
                <a:solidFill>
                  <a:srgbClr val="F92672"/>
                </a:solidFill>
                <a:latin typeface="Consolas" panose="020B0609020204030204" pitchFamily="49" charset="0"/>
                <a:cs typeface="Consolas" panose="020B0609020204030204" pitchFamily="49" charset="0"/>
              </a:rPr>
              <a:t>.</a:t>
            </a:r>
            <a:r>
              <a:rPr lang="en-US" sz="1100" dirty="0">
                <a:solidFill>
                  <a:srgbClr val="F8F8F2"/>
                </a:solidFill>
                <a:latin typeface="Consolas" panose="020B0609020204030204" pitchFamily="49" charset="0"/>
                <a:cs typeface="Consolas" panose="020B0609020204030204" pitchFamily="49" charset="0"/>
              </a:rPr>
              <a:t>__</a:t>
            </a:r>
            <a:r>
              <a:rPr lang="en-US" sz="1100" dirty="0" err="1">
                <a:solidFill>
                  <a:srgbClr val="F8F8F2"/>
                </a:solidFill>
                <a:latin typeface="Consolas" panose="020B0609020204030204" pitchFamily="49" charset="0"/>
                <a:cs typeface="Consolas" panose="020B0609020204030204" pitchFamily="49" charset="0"/>
              </a:rPr>
              <a:t>medida</a:t>
            </a:r>
            <a:endParaRPr lang="en-US" sz="1100" dirty="0">
              <a:solidFill>
                <a:srgbClr val="F8F8F2"/>
              </a:solidFill>
              <a:latin typeface="Consolas" panose="020B0609020204030204" pitchFamily="49" charset="0"/>
              <a:cs typeface="Consolas" panose="020B0609020204030204" pitchFamily="49" charset="0"/>
            </a:endParaRPr>
          </a:p>
          <a:p>
            <a:endParaRPr lang="en-US" sz="1100" dirty="0">
              <a:solidFill>
                <a:srgbClr val="F8F8F2"/>
              </a:solidFill>
              <a:latin typeface="Consolas" panose="020B0609020204030204" pitchFamily="49" charset="0"/>
              <a:cs typeface="Consolas" panose="020B0609020204030204" pitchFamily="49" charset="0"/>
            </a:endParaRPr>
          </a:p>
          <a:p>
            <a:r>
              <a:rPr lang="en-US" sz="1100" dirty="0">
                <a:solidFill>
                  <a:srgbClr val="F8F8F2"/>
                </a:solidFill>
                <a:latin typeface="Consolas" panose="020B0609020204030204" pitchFamily="49" charset="0"/>
                <a:cs typeface="Consolas" panose="020B0609020204030204" pitchFamily="49" charset="0"/>
              </a:rPr>
              <a:t>  </a:t>
            </a:r>
            <a:r>
              <a:rPr lang="en-US" sz="1100" dirty="0">
                <a:solidFill>
                  <a:srgbClr val="A6E22E"/>
                </a:solidFill>
                <a:latin typeface="Consolas" panose="020B0609020204030204" pitchFamily="49" charset="0"/>
                <a:cs typeface="Consolas" panose="020B0609020204030204" pitchFamily="49" charset="0"/>
              </a:rPr>
              <a:t>@</a:t>
            </a:r>
            <a:r>
              <a:rPr lang="en-US" sz="1100" dirty="0" err="1">
                <a:solidFill>
                  <a:srgbClr val="A6E22E"/>
                </a:solidFill>
                <a:latin typeface="Consolas" panose="020B0609020204030204" pitchFamily="49" charset="0"/>
                <a:cs typeface="Consolas" panose="020B0609020204030204" pitchFamily="49" charset="0"/>
              </a:rPr>
              <a:t>altura.setter</a:t>
            </a:r>
            <a:endParaRPr lang="en-US" sz="1100" dirty="0">
              <a:solidFill>
                <a:srgbClr val="A6E22E"/>
              </a:solidFill>
              <a:latin typeface="Consolas" panose="020B0609020204030204" pitchFamily="49" charset="0"/>
              <a:cs typeface="Consolas" panose="020B0609020204030204" pitchFamily="49" charset="0"/>
            </a:endParaRPr>
          </a:p>
          <a:p>
            <a:r>
              <a:rPr lang="en-US" sz="1100" dirty="0">
                <a:solidFill>
                  <a:srgbClr val="A6E22E"/>
                </a:solidFill>
                <a:latin typeface="Consolas" panose="020B0609020204030204" pitchFamily="49" charset="0"/>
                <a:cs typeface="Consolas" panose="020B0609020204030204" pitchFamily="49" charset="0"/>
              </a:rPr>
              <a:t>  </a:t>
            </a:r>
            <a:r>
              <a:rPr lang="en-US" sz="1100" dirty="0">
                <a:solidFill>
                  <a:srgbClr val="66D9EF"/>
                </a:solidFill>
                <a:latin typeface="Consolas" panose="020B0609020204030204" pitchFamily="49" charset="0"/>
                <a:cs typeface="Consolas" panose="020B0609020204030204" pitchFamily="49" charset="0"/>
              </a:rPr>
              <a:t>def</a:t>
            </a:r>
            <a:r>
              <a:rPr lang="en-US" sz="1100" dirty="0">
                <a:latin typeface="Consolas" panose="020B0609020204030204" pitchFamily="49" charset="0"/>
                <a:cs typeface="Consolas" panose="020B0609020204030204" pitchFamily="49" charset="0"/>
              </a:rPr>
              <a:t> </a:t>
            </a:r>
            <a:r>
              <a:rPr lang="en-US" sz="1100" dirty="0" err="1">
                <a:solidFill>
                  <a:srgbClr val="A6E22E"/>
                </a:solidFill>
                <a:latin typeface="Consolas" panose="020B0609020204030204" pitchFamily="49" charset="0"/>
                <a:cs typeface="Consolas" panose="020B0609020204030204" pitchFamily="49" charset="0"/>
              </a:rPr>
              <a:t>altura</a:t>
            </a:r>
            <a:r>
              <a:rPr lang="en-US" sz="1100" dirty="0">
                <a:solidFill>
                  <a:srgbClr val="F8F8F2"/>
                </a:solidFill>
                <a:latin typeface="Consolas" panose="020B0609020204030204" pitchFamily="49" charset="0"/>
                <a:cs typeface="Consolas" panose="020B0609020204030204" pitchFamily="49" charset="0"/>
              </a:rPr>
              <a:t>(self,</a:t>
            </a:r>
            <a:r>
              <a:rPr lang="en-US" sz="1100" dirty="0">
                <a:latin typeface="Consolas" panose="020B0609020204030204" pitchFamily="49" charset="0"/>
                <a:cs typeface="Consolas" panose="020B0609020204030204" pitchFamily="49" charset="0"/>
              </a:rPr>
              <a:t> </a:t>
            </a:r>
            <a:r>
              <a:rPr lang="en-US" sz="1100" dirty="0">
                <a:solidFill>
                  <a:srgbClr val="F8F8F2"/>
                </a:solidFill>
                <a:latin typeface="Consolas" panose="020B0609020204030204" pitchFamily="49" charset="0"/>
                <a:cs typeface="Consolas" panose="020B0609020204030204" pitchFamily="49" charset="0"/>
              </a:rPr>
              <a:t>valor):</a:t>
            </a:r>
          </a:p>
          <a:p>
            <a:r>
              <a:rPr lang="en-US" sz="1100" dirty="0">
                <a:solidFill>
                  <a:srgbClr val="F8F8F2"/>
                </a:solidFill>
                <a:latin typeface="Consolas" panose="020B0609020204030204" pitchFamily="49" charset="0"/>
                <a:cs typeface="Consolas" panose="020B0609020204030204" pitchFamily="49" charset="0"/>
              </a:rPr>
              <a:t>    </a:t>
            </a:r>
            <a:r>
              <a:rPr lang="en-US" sz="1100" dirty="0">
                <a:solidFill>
                  <a:srgbClr val="75715E"/>
                </a:solidFill>
                <a:latin typeface="Consolas" panose="020B0609020204030204" pitchFamily="49" charset="0"/>
                <a:cs typeface="Consolas" panose="020B0609020204030204" pitchFamily="49" charset="0"/>
              </a:rPr>
              <a:t># </a:t>
            </a:r>
            <a:r>
              <a:rPr lang="en-US" sz="1100" dirty="0" err="1">
                <a:solidFill>
                  <a:srgbClr val="75715E"/>
                </a:solidFill>
                <a:latin typeface="Consolas" panose="020B0609020204030204" pitchFamily="49" charset="0"/>
                <a:cs typeface="Consolas" panose="020B0609020204030204" pitchFamily="49" charset="0"/>
              </a:rPr>
              <a:t>executa</a:t>
            </a:r>
            <a:r>
              <a:rPr lang="en-US" sz="1100" dirty="0">
                <a:solidFill>
                  <a:srgbClr val="75715E"/>
                </a:solidFill>
                <a:latin typeface="Consolas" panose="020B0609020204030204" pitchFamily="49" charset="0"/>
                <a:cs typeface="Consolas" panose="020B0609020204030204" pitchFamily="49" charset="0"/>
              </a:rPr>
              <a:t> </a:t>
            </a:r>
            <a:r>
              <a:rPr lang="en-US" sz="1100" dirty="0" err="1">
                <a:solidFill>
                  <a:srgbClr val="75715E"/>
                </a:solidFill>
                <a:latin typeface="Consolas" panose="020B0609020204030204" pitchFamily="49" charset="0"/>
                <a:cs typeface="Consolas" panose="020B0609020204030204" pitchFamily="49" charset="0"/>
              </a:rPr>
              <a:t>algum</a:t>
            </a:r>
            <a:r>
              <a:rPr lang="en-US" sz="1100" dirty="0">
                <a:solidFill>
                  <a:srgbClr val="75715E"/>
                </a:solidFill>
                <a:latin typeface="Consolas" panose="020B0609020204030204" pitchFamily="49" charset="0"/>
                <a:cs typeface="Consolas" panose="020B0609020204030204" pitchFamily="49" charset="0"/>
              </a:rPr>
              <a:t> </a:t>
            </a:r>
            <a:r>
              <a:rPr lang="en-US" sz="1100" dirty="0" err="1">
                <a:solidFill>
                  <a:srgbClr val="75715E"/>
                </a:solidFill>
                <a:latin typeface="Consolas" panose="020B0609020204030204" pitchFamily="49" charset="0"/>
                <a:cs typeface="Consolas" panose="020B0609020204030204" pitchFamily="49" charset="0"/>
              </a:rPr>
              <a:t>tipo</a:t>
            </a:r>
            <a:r>
              <a:rPr lang="en-US" sz="1100" dirty="0">
                <a:solidFill>
                  <a:srgbClr val="75715E"/>
                </a:solidFill>
                <a:latin typeface="Consolas" panose="020B0609020204030204" pitchFamily="49" charset="0"/>
                <a:cs typeface="Consolas" panose="020B0609020204030204" pitchFamily="49" charset="0"/>
              </a:rPr>
              <a:t> de </a:t>
            </a:r>
            <a:r>
              <a:rPr lang="en-US" sz="1100" dirty="0" err="1">
                <a:solidFill>
                  <a:srgbClr val="75715E"/>
                </a:solidFill>
                <a:latin typeface="Consolas" panose="020B0609020204030204" pitchFamily="49" charset="0"/>
                <a:cs typeface="Consolas" panose="020B0609020204030204" pitchFamily="49" charset="0"/>
              </a:rPr>
              <a:t>validação</a:t>
            </a:r>
            <a:endParaRPr lang="en-US" sz="1100" dirty="0">
              <a:solidFill>
                <a:srgbClr val="75715E"/>
              </a:solidFill>
              <a:latin typeface="Consolas" panose="020B0609020204030204" pitchFamily="49" charset="0"/>
              <a:cs typeface="Consolas" panose="020B0609020204030204" pitchFamily="49" charset="0"/>
            </a:endParaRPr>
          </a:p>
          <a:p>
            <a:r>
              <a:rPr lang="en-US" sz="1100" dirty="0">
                <a:solidFill>
                  <a:srgbClr val="75715E"/>
                </a:solidFill>
                <a:latin typeface="Consolas" panose="020B0609020204030204" pitchFamily="49" charset="0"/>
                <a:cs typeface="Consolas" panose="020B0609020204030204" pitchFamily="49" charset="0"/>
              </a:rPr>
              <a:t>    </a:t>
            </a:r>
            <a:r>
              <a:rPr lang="en-US" sz="1100" dirty="0">
                <a:solidFill>
                  <a:srgbClr val="F8F8F2"/>
                </a:solidFill>
                <a:latin typeface="Consolas" panose="020B0609020204030204" pitchFamily="49" charset="0"/>
                <a:cs typeface="Consolas" panose="020B0609020204030204" pitchFamily="49" charset="0"/>
              </a:rPr>
              <a:t>self</a:t>
            </a:r>
            <a:r>
              <a:rPr lang="en-US" sz="1100" dirty="0">
                <a:solidFill>
                  <a:srgbClr val="F92672"/>
                </a:solidFill>
                <a:latin typeface="Consolas" panose="020B0609020204030204" pitchFamily="49" charset="0"/>
                <a:cs typeface="Consolas" panose="020B0609020204030204" pitchFamily="49" charset="0"/>
              </a:rPr>
              <a:t>.</a:t>
            </a:r>
            <a:r>
              <a:rPr lang="en-US" sz="1100" dirty="0">
                <a:solidFill>
                  <a:srgbClr val="F8F8F2"/>
                </a:solidFill>
                <a:latin typeface="Consolas" panose="020B0609020204030204" pitchFamily="49" charset="0"/>
                <a:cs typeface="Consolas" panose="020B0609020204030204" pitchFamily="49" charset="0"/>
              </a:rPr>
              <a:t>__</a:t>
            </a:r>
            <a:r>
              <a:rPr lang="en-US" sz="1100" dirty="0" err="1">
                <a:solidFill>
                  <a:srgbClr val="F8F8F2"/>
                </a:solidFill>
                <a:latin typeface="Consolas" panose="020B0609020204030204" pitchFamily="49" charset="0"/>
                <a:cs typeface="Consolas" panose="020B0609020204030204" pitchFamily="49" charset="0"/>
              </a:rPr>
              <a:t>medida</a:t>
            </a:r>
            <a:r>
              <a:rPr lang="en-US" sz="1100" dirty="0">
                <a:latin typeface="Consolas" panose="020B0609020204030204" pitchFamily="49" charset="0"/>
                <a:cs typeface="Consolas" panose="020B0609020204030204" pitchFamily="49" charset="0"/>
              </a:rPr>
              <a:t> </a:t>
            </a:r>
            <a:r>
              <a:rPr lang="en-US" sz="1100" dirty="0">
                <a:solidFill>
                  <a:srgbClr val="F92672"/>
                </a:solidFill>
                <a:latin typeface="Consolas" panose="020B0609020204030204" pitchFamily="49" charset="0"/>
                <a:cs typeface="Consolas" panose="020B0609020204030204" pitchFamily="49" charset="0"/>
              </a:rPr>
              <a:t>=</a:t>
            </a:r>
            <a:r>
              <a:rPr lang="en-US" sz="1100" dirty="0">
                <a:latin typeface="Consolas" panose="020B0609020204030204" pitchFamily="49" charset="0"/>
                <a:cs typeface="Consolas" panose="020B0609020204030204" pitchFamily="49" charset="0"/>
              </a:rPr>
              <a:t> </a:t>
            </a:r>
            <a:r>
              <a:rPr lang="en-US" sz="1100" dirty="0">
                <a:solidFill>
                  <a:srgbClr val="F8F8F2"/>
                </a:solidFill>
                <a:latin typeface="Consolas" panose="020B0609020204030204" pitchFamily="49" charset="0"/>
                <a:cs typeface="Consolas" panose="020B0609020204030204" pitchFamily="49" charset="0"/>
              </a:rPr>
              <a:t>valor</a:t>
            </a:r>
          </a:p>
          <a:p>
            <a:endParaRPr lang="en-US" sz="1100" dirty="0">
              <a:solidFill>
                <a:srgbClr val="F8F8F2"/>
              </a:solidFill>
              <a:latin typeface="Consolas" panose="020B0609020204030204" pitchFamily="49" charset="0"/>
              <a:cs typeface="Consolas" panose="020B0609020204030204" pitchFamily="49" charset="0"/>
            </a:endParaRPr>
          </a:p>
          <a:p>
            <a:r>
              <a:rPr lang="en-US" sz="1100" dirty="0">
                <a:solidFill>
                  <a:srgbClr val="F8F8F2"/>
                </a:solidFill>
                <a:latin typeface="Consolas" panose="020B0609020204030204" pitchFamily="49" charset="0"/>
                <a:cs typeface="Consolas" panose="020B0609020204030204" pitchFamily="49" charset="0"/>
              </a:rPr>
              <a:t> </a:t>
            </a:r>
            <a:r>
              <a:rPr lang="en-US" sz="1100" dirty="0">
                <a:latin typeface="Consolas" panose="020B0609020204030204" pitchFamily="49" charset="0"/>
                <a:cs typeface="Consolas" panose="020B0609020204030204" pitchFamily="49" charset="0"/>
              </a:rPr>
              <a:t> </a:t>
            </a:r>
            <a:r>
              <a:rPr lang="en-US" sz="1100" dirty="0">
                <a:solidFill>
                  <a:srgbClr val="A6E22E"/>
                </a:solidFill>
                <a:latin typeface="Consolas" panose="020B0609020204030204" pitchFamily="49" charset="0"/>
                <a:cs typeface="Consolas" panose="020B0609020204030204" pitchFamily="49" charset="0"/>
              </a:rPr>
              <a:t>@property</a:t>
            </a:r>
          </a:p>
          <a:p>
            <a:r>
              <a:rPr lang="en-US" sz="1100" dirty="0">
                <a:solidFill>
                  <a:srgbClr val="A6E22E"/>
                </a:solidFill>
                <a:latin typeface="Consolas" panose="020B0609020204030204" pitchFamily="49" charset="0"/>
                <a:cs typeface="Consolas" panose="020B0609020204030204" pitchFamily="49" charset="0"/>
              </a:rPr>
              <a:t>  </a:t>
            </a:r>
            <a:r>
              <a:rPr lang="en-US" sz="1100" dirty="0">
                <a:solidFill>
                  <a:srgbClr val="66D9EF"/>
                </a:solidFill>
                <a:latin typeface="Consolas" panose="020B0609020204030204" pitchFamily="49" charset="0"/>
                <a:cs typeface="Consolas" panose="020B0609020204030204" pitchFamily="49" charset="0"/>
              </a:rPr>
              <a:t>def</a:t>
            </a:r>
            <a:r>
              <a:rPr lang="en-US" sz="1100" dirty="0">
                <a:latin typeface="Consolas" panose="020B0609020204030204" pitchFamily="49" charset="0"/>
                <a:cs typeface="Consolas" panose="020B0609020204030204" pitchFamily="49" charset="0"/>
              </a:rPr>
              <a:t> </a:t>
            </a:r>
            <a:r>
              <a:rPr lang="en-US" sz="1100" dirty="0" err="1">
                <a:solidFill>
                  <a:srgbClr val="A6E22E"/>
                </a:solidFill>
                <a:latin typeface="Consolas" panose="020B0609020204030204" pitchFamily="49" charset="0"/>
                <a:cs typeface="Consolas" panose="020B0609020204030204" pitchFamily="49" charset="0"/>
              </a:rPr>
              <a:t>largura</a:t>
            </a:r>
            <a:r>
              <a:rPr lang="en-US" sz="1100" dirty="0">
                <a:solidFill>
                  <a:srgbClr val="F8F8F2"/>
                </a:solidFill>
                <a:latin typeface="Consolas" panose="020B0609020204030204" pitchFamily="49" charset="0"/>
                <a:cs typeface="Consolas" panose="020B0609020204030204" pitchFamily="49" charset="0"/>
              </a:rPr>
              <a:t>(self):</a:t>
            </a:r>
          </a:p>
          <a:p>
            <a:r>
              <a:rPr lang="en-US" sz="1100" dirty="0">
                <a:solidFill>
                  <a:srgbClr val="F8F8F2"/>
                </a:solidFill>
                <a:latin typeface="Consolas" panose="020B0609020204030204" pitchFamily="49" charset="0"/>
                <a:cs typeface="Consolas" panose="020B0609020204030204" pitchFamily="49" charset="0"/>
              </a:rPr>
              <a:t>    </a:t>
            </a:r>
            <a:r>
              <a:rPr lang="en-US" sz="1100" dirty="0">
                <a:solidFill>
                  <a:srgbClr val="66D9EF"/>
                </a:solidFill>
                <a:latin typeface="Consolas" panose="020B0609020204030204" pitchFamily="49" charset="0"/>
                <a:cs typeface="Consolas" panose="020B0609020204030204" pitchFamily="49" charset="0"/>
              </a:rPr>
              <a:t>return</a:t>
            </a:r>
            <a:r>
              <a:rPr lang="en-US" sz="1100" dirty="0">
                <a:latin typeface="Consolas" panose="020B0609020204030204" pitchFamily="49" charset="0"/>
                <a:cs typeface="Consolas" panose="020B0609020204030204" pitchFamily="49" charset="0"/>
              </a:rPr>
              <a:t> </a:t>
            </a:r>
            <a:r>
              <a:rPr lang="en-US" sz="1100" dirty="0">
                <a:solidFill>
                  <a:srgbClr val="F8F8F2"/>
                </a:solidFill>
                <a:latin typeface="Consolas" panose="020B0609020204030204" pitchFamily="49" charset="0"/>
                <a:cs typeface="Consolas" panose="020B0609020204030204" pitchFamily="49" charset="0"/>
              </a:rPr>
              <a:t>self</a:t>
            </a:r>
            <a:r>
              <a:rPr lang="en-US" sz="1100" dirty="0">
                <a:solidFill>
                  <a:srgbClr val="F92672"/>
                </a:solidFill>
                <a:latin typeface="Consolas" panose="020B0609020204030204" pitchFamily="49" charset="0"/>
                <a:cs typeface="Consolas" panose="020B0609020204030204" pitchFamily="49" charset="0"/>
              </a:rPr>
              <a:t>.</a:t>
            </a:r>
            <a:r>
              <a:rPr lang="en-US" sz="1100" dirty="0">
                <a:solidFill>
                  <a:srgbClr val="F8F8F2"/>
                </a:solidFill>
                <a:latin typeface="Consolas" panose="020B0609020204030204" pitchFamily="49" charset="0"/>
                <a:cs typeface="Consolas" panose="020B0609020204030204" pitchFamily="49" charset="0"/>
              </a:rPr>
              <a:t>__</a:t>
            </a:r>
            <a:r>
              <a:rPr lang="en-US" sz="1100" dirty="0" err="1">
                <a:solidFill>
                  <a:srgbClr val="F8F8F2"/>
                </a:solidFill>
                <a:latin typeface="Consolas" panose="020B0609020204030204" pitchFamily="49" charset="0"/>
                <a:cs typeface="Consolas" panose="020B0609020204030204" pitchFamily="49" charset="0"/>
              </a:rPr>
              <a:t>medida</a:t>
            </a:r>
            <a:endParaRPr lang="en-US" sz="1100" dirty="0">
              <a:solidFill>
                <a:srgbClr val="F8F8F2"/>
              </a:solidFill>
              <a:latin typeface="Consolas" panose="020B0609020204030204" pitchFamily="49" charset="0"/>
              <a:cs typeface="Consolas" panose="020B0609020204030204" pitchFamily="49" charset="0"/>
            </a:endParaRPr>
          </a:p>
          <a:p>
            <a:endParaRPr lang="en-US" sz="1100" dirty="0">
              <a:solidFill>
                <a:srgbClr val="F8F8F2"/>
              </a:solidFill>
              <a:latin typeface="Consolas" panose="020B0609020204030204" pitchFamily="49" charset="0"/>
              <a:cs typeface="Consolas" panose="020B0609020204030204" pitchFamily="49" charset="0"/>
            </a:endParaRPr>
          </a:p>
          <a:p>
            <a:r>
              <a:rPr lang="en-US" sz="1100" dirty="0">
                <a:solidFill>
                  <a:srgbClr val="F8F8F2"/>
                </a:solidFill>
                <a:latin typeface="Consolas" panose="020B0609020204030204" pitchFamily="49" charset="0"/>
                <a:cs typeface="Consolas" panose="020B0609020204030204" pitchFamily="49" charset="0"/>
              </a:rPr>
              <a:t> </a:t>
            </a:r>
            <a:r>
              <a:rPr lang="en-US" sz="1100" dirty="0">
                <a:solidFill>
                  <a:srgbClr val="A6E22E"/>
                </a:solidFill>
                <a:latin typeface="Consolas" panose="020B0609020204030204" pitchFamily="49" charset="0"/>
                <a:cs typeface="Consolas" panose="020B0609020204030204" pitchFamily="49" charset="0"/>
              </a:rPr>
              <a:t>@</a:t>
            </a:r>
            <a:r>
              <a:rPr lang="en-US" sz="1100" dirty="0" err="1">
                <a:solidFill>
                  <a:srgbClr val="A6E22E"/>
                </a:solidFill>
                <a:latin typeface="Consolas" panose="020B0609020204030204" pitchFamily="49" charset="0"/>
                <a:cs typeface="Consolas" panose="020B0609020204030204" pitchFamily="49" charset="0"/>
              </a:rPr>
              <a:t>largura.setter</a:t>
            </a:r>
            <a:endParaRPr lang="en-US" sz="1100" dirty="0">
              <a:solidFill>
                <a:srgbClr val="A6E22E"/>
              </a:solidFill>
              <a:latin typeface="Consolas" panose="020B0609020204030204" pitchFamily="49" charset="0"/>
              <a:cs typeface="Consolas" panose="020B0609020204030204" pitchFamily="49" charset="0"/>
            </a:endParaRPr>
          </a:p>
          <a:p>
            <a:r>
              <a:rPr lang="en-US" sz="1100" dirty="0">
                <a:solidFill>
                  <a:srgbClr val="A6E22E"/>
                </a:solidFill>
                <a:latin typeface="Consolas" panose="020B0609020204030204" pitchFamily="49" charset="0"/>
                <a:cs typeface="Consolas" panose="020B0609020204030204" pitchFamily="49" charset="0"/>
              </a:rPr>
              <a:t>  </a:t>
            </a:r>
            <a:r>
              <a:rPr lang="en-US" sz="1100" dirty="0">
                <a:solidFill>
                  <a:srgbClr val="66D9EF"/>
                </a:solidFill>
                <a:latin typeface="Consolas" panose="020B0609020204030204" pitchFamily="49" charset="0"/>
                <a:cs typeface="Consolas" panose="020B0609020204030204" pitchFamily="49" charset="0"/>
              </a:rPr>
              <a:t>def</a:t>
            </a:r>
            <a:r>
              <a:rPr lang="en-US" sz="1100" dirty="0">
                <a:latin typeface="Consolas" panose="020B0609020204030204" pitchFamily="49" charset="0"/>
                <a:cs typeface="Consolas" panose="020B0609020204030204" pitchFamily="49" charset="0"/>
              </a:rPr>
              <a:t> </a:t>
            </a:r>
            <a:r>
              <a:rPr lang="en-US" sz="1100" dirty="0" err="1">
                <a:solidFill>
                  <a:srgbClr val="A6E22E"/>
                </a:solidFill>
                <a:latin typeface="Consolas" panose="020B0609020204030204" pitchFamily="49" charset="0"/>
                <a:cs typeface="Consolas" panose="020B0609020204030204" pitchFamily="49" charset="0"/>
              </a:rPr>
              <a:t>largura</a:t>
            </a:r>
            <a:r>
              <a:rPr lang="en-US" sz="1100" dirty="0">
                <a:solidFill>
                  <a:srgbClr val="F8F8F2"/>
                </a:solidFill>
                <a:latin typeface="Consolas" panose="020B0609020204030204" pitchFamily="49" charset="0"/>
                <a:cs typeface="Consolas" panose="020B0609020204030204" pitchFamily="49" charset="0"/>
              </a:rPr>
              <a:t>(self,</a:t>
            </a:r>
            <a:r>
              <a:rPr lang="en-US" sz="1100" dirty="0">
                <a:latin typeface="Consolas" panose="020B0609020204030204" pitchFamily="49" charset="0"/>
                <a:cs typeface="Consolas" panose="020B0609020204030204" pitchFamily="49" charset="0"/>
              </a:rPr>
              <a:t> </a:t>
            </a:r>
            <a:r>
              <a:rPr lang="en-US" sz="1100" dirty="0">
                <a:solidFill>
                  <a:srgbClr val="F8F8F2"/>
                </a:solidFill>
                <a:latin typeface="Consolas" panose="020B0609020204030204" pitchFamily="49" charset="0"/>
                <a:cs typeface="Consolas" panose="020B0609020204030204" pitchFamily="49" charset="0"/>
              </a:rPr>
              <a:t>valor):</a:t>
            </a:r>
          </a:p>
          <a:p>
            <a:r>
              <a:rPr lang="en-US" sz="1100" dirty="0">
                <a:solidFill>
                  <a:srgbClr val="F8F8F2"/>
                </a:solidFill>
                <a:latin typeface="Consolas" panose="020B0609020204030204" pitchFamily="49" charset="0"/>
                <a:cs typeface="Consolas" panose="020B0609020204030204" pitchFamily="49" charset="0"/>
              </a:rPr>
              <a:t>    </a:t>
            </a:r>
            <a:r>
              <a:rPr lang="en-US" sz="1100" dirty="0">
                <a:solidFill>
                  <a:srgbClr val="75715E"/>
                </a:solidFill>
                <a:latin typeface="Consolas" panose="020B0609020204030204" pitchFamily="49" charset="0"/>
                <a:cs typeface="Consolas" panose="020B0609020204030204" pitchFamily="49" charset="0"/>
              </a:rPr>
              <a:t># </a:t>
            </a:r>
            <a:r>
              <a:rPr lang="en-US" sz="1100" dirty="0" err="1">
                <a:solidFill>
                  <a:srgbClr val="75715E"/>
                </a:solidFill>
                <a:latin typeface="Consolas" panose="020B0609020204030204" pitchFamily="49" charset="0"/>
                <a:cs typeface="Consolas" panose="020B0609020204030204" pitchFamily="49" charset="0"/>
              </a:rPr>
              <a:t>executa</a:t>
            </a:r>
            <a:r>
              <a:rPr lang="en-US" sz="1100" dirty="0">
                <a:solidFill>
                  <a:srgbClr val="75715E"/>
                </a:solidFill>
                <a:latin typeface="Consolas" panose="020B0609020204030204" pitchFamily="49" charset="0"/>
                <a:cs typeface="Consolas" panose="020B0609020204030204" pitchFamily="49" charset="0"/>
              </a:rPr>
              <a:t> </a:t>
            </a:r>
            <a:r>
              <a:rPr lang="en-US" sz="1100" dirty="0" err="1">
                <a:solidFill>
                  <a:srgbClr val="75715E"/>
                </a:solidFill>
                <a:latin typeface="Consolas" panose="020B0609020204030204" pitchFamily="49" charset="0"/>
                <a:cs typeface="Consolas" panose="020B0609020204030204" pitchFamily="49" charset="0"/>
              </a:rPr>
              <a:t>algum</a:t>
            </a:r>
            <a:r>
              <a:rPr lang="en-US" sz="1100" dirty="0">
                <a:solidFill>
                  <a:srgbClr val="75715E"/>
                </a:solidFill>
                <a:latin typeface="Consolas" panose="020B0609020204030204" pitchFamily="49" charset="0"/>
                <a:cs typeface="Consolas" panose="020B0609020204030204" pitchFamily="49" charset="0"/>
              </a:rPr>
              <a:t> </a:t>
            </a:r>
            <a:r>
              <a:rPr lang="en-US" sz="1100" dirty="0" err="1">
                <a:solidFill>
                  <a:srgbClr val="75715E"/>
                </a:solidFill>
                <a:latin typeface="Consolas" panose="020B0609020204030204" pitchFamily="49" charset="0"/>
                <a:cs typeface="Consolas" panose="020B0609020204030204" pitchFamily="49" charset="0"/>
              </a:rPr>
              <a:t>tipo</a:t>
            </a:r>
            <a:r>
              <a:rPr lang="en-US" sz="1100" dirty="0">
                <a:solidFill>
                  <a:srgbClr val="75715E"/>
                </a:solidFill>
                <a:latin typeface="Consolas" panose="020B0609020204030204" pitchFamily="49" charset="0"/>
                <a:cs typeface="Consolas" panose="020B0609020204030204" pitchFamily="49" charset="0"/>
              </a:rPr>
              <a:t> de </a:t>
            </a:r>
            <a:r>
              <a:rPr lang="en-US" sz="1100" dirty="0" err="1">
                <a:solidFill>
                  <a:srgbClr val="75715E"/>
                </a:solidFill>
                <a:latin typeface="Consolas" panose="020B0609020204030204" pitchFamily="49" charset="0"/>
                <a:cs typeface="Consolas" panose="020B0609020204030204" pitchFamily="49" charset="0"/>
              </a:rPr>
              <a:t>validação</a:t>
            </a:r>
            <a:endParaRPr lang="en-US" sz="1100" dirty="0">
              <a:solidFill>
                <a:srgbClr val="75715E"/>
              </a:solidFill>
              <a:latin typeface="Consolas" panose="020B0609020204030204" pitchFamily="49" charset="0"/>
              <a:cs typeface="Consolas" panose="020B0609020204030204" pitchFamily="49" charset="0"/>
            </a:endParaRPr>
          </a:p>
          <a:p>
            <a:r>
              <a:rPr lang="en-US" sz="1100" dirty="0">
                <a:solidFill>
                  <a:srgbClr val="75715E"/>
                </a:solidFill>
                <a:latin typeface="Consolas" panose="020B0609020204030204" pitchFamily="49" charset="0"/>
                <a:cs typeface="Consolas" panose="020B0609020204030204" pitchFamily="49" charset="0"/>
              </a:rPr>
              <a:t>    </a:t>
            </a:r>
            <a:r>
              <a:rPr lang="en-US" sz="1100" dirty="0">
                <a:solidFill>
                  <a:srgbClr val="F8F8F2"/>
                </a:solidFill>
                <a:latin typeface="Consolas" panose="020B0609020204030204" pitchFamily="49" charset="0"/>
                <a:cs typeface="Consolas" panose="020B0609020204030204" pitchFamily="49" charset="0"/>
              </a:rPr>
              <a:t>self</a:t>
            </a:r>
            <a:r>
              <a:rPr lang="en-US" sz="1100" dirty="0">
                <a:solidFill>
                  <a:srgbClr val="F92672"/>
                </a:solidFill>
                <a:latin typeface="Consolas" panose="020B0609020204030204" pitchFamily="49" charset="0"/>
                <a:cs typeface="Consolas" panose="020B0609020204030204" pitchFamily="49" charset="0"/>
              </a:rPr>
              <a:t>.</a:t>
            </a:r>
            <a:r>
              <a:rPr lang="en-US" sz="1100" dirty="0">
                <a:solidFill>
                  <a:srgbClr val="F8F8F2"/>
                </a:solidFill>
                <a:latin typeface="Consolas" panose="020B0609020204030204" pitchFamily="49" charset="0"/>
                <a:cs typeface="Consolas" panose="020B0609020204030204" pitchFamily="49" charset="0"/>
              </a:rPr>
              <a:t>__</a:t>
            </a:r>
            <a:r>
              <a:rPr lang="en-US" sz="1100" dirty="0" err="1">
                <a:solidFill>
                  <a:srgbClr val="F8F8F2"/>
                </a:solidFill>
                <a:latin typeface="Consolas" panose="020B0609020204030204" pitchFamily="49" charset="0"/>
                <a:cs typeface="Consolas" panose="020B0609020204030204" pitchFamily="49" charset="0"/>
              </a:rPr>
              <a:t>medida</a:t>
            </a:r>
            <a:r>
              <a:rPr lang="en-US" sz="1100" dirty="0">
                <a:latin typeface="Consolas" panose="020B0609020204030204" pitchFamily="49" charset="0"/>
                <a:cs typeface="Consolas" panose="020B0609020204030204" pitchFamily="49" charset="0"/>
              </a:rPr>
              <a:t> </a:t>
            </a:r>
            <a:r>
              <a:rPr lang="en-US" sz="1100" dirty="0">
                <a:solidFill>
                  <a:srgbClr val="F92672"/>
                </a:solidFill>
                <a:latin typeface="Consolas" panose="020B0609020204030204" pitchFamily="49" charset="0"/>
                <a:cs typeface="Consolas" panose="020B0609020204030204" pitchFamily="49" charset="0"/>
              </a:rPr>
              <a:t>=</a:t>
            </a:r>
            <a:r>
              <a:rPr lang="en-US" sz="1100" dirty="0">
                <a:latin typeface="Consolas" panose="020B0609020204030204" pitchFamily="49" charset="0"/>
                <a:cs typeface="Consolas" panose="020B0609020204030204" pitchFamily="49" charset="0"/>
              </a:rPr>
              <a:t> </a:t>
            </a:r>
            <a:r>
              <a:rPr lang="en-US" sz="1100" dirty="0">
                <a:solidFill>
                  <a:srgbClr val="F8F8F2"/>
                </a:solidFill>
                <a:latin typeface="Consolas" panose="020B0609020204030204" pitchFamily="49" charset="0"/>
                <a:cs typeface="Consolas" panose="020B0609020204030204" pitchFamily="49" charset="0"/>
              </a:rPr>
              <a:t>valor</a:t>
            </a:r>
          </a:p>
          <a:p>
            <a:endParaRPr lang="en-US" sz="1100" dirty="0">
              <a:solidFill>
                <a:srgbClr val="F8F8F2"/>
              </a:solidFill>
              <a:latin typeface="Consolas" panose="020B0609020204030204" pitchFamily="49" charset="0"/>
              <a:cs typeface="Consolas" panose="020B0609020204030204" pitchFamily="49" charset="0"/>
            </a:endParaRPr>
          </a:p>
          <a:p>
            <a:r>
              <a:rPr lang="en-US" sz="1100" dirty="0">
                <a:solidFill>
                  <a:srgbClr val="F8F8F2"/>
                </a:solidFill>
                <a:latin typeface="Consolas" panose="020B0609020204030204" pitchFamily="49" charset="0"/>
                <a:cs typeface="Consolas" panose="020B0609020204030204" pitchFamily="49" charset="0"/>
              </a:rPr>
              <a:t>  </a:t>
            </a:r>
            <a:r>
              <a:rPr lang="en-US" sz="1100" dirty="0">
                <a:solidFill>
                  <a:srgbClr val="66D9EF"/>
                </a:solidFill>
                <a:latin typeface="Consolas" panose="020B0609020204030204" pitchFamily="49" charset="0"/>
                <a:cs typeface="Consolas" panose="020B0609020204030204" pitchFamily="49" charset="0"/>
              </a:rPr>
              <a:t>def</a:t>
            </a:r>
            <a:r>
              <a:rPr lang="en-US" sz="1100" dirty="0">
                <a:latin typeface="Consolas" panose="020B0609020204030204" pitchFamily="49" charset="0"/>
                <a:cs typeface="Consolas" panose="020B0609020204030204" pitchFamily="49" charset="0"/>
              </a:rPr>
              <a:t> </a:t>
            </a:r>
            <a:r>
              <a:rPr lang="en-US" sz="1100" dirty="0">
                <a:solidFill>
                  <a:srgbClr val="A6E22E"/>
                </a:solidFill>
                <a:latin typeface="Consolas" panose="020B0609020204030204" pitchFamily="49" charset="0"/>
                <a:cs typeface="Consolas" panose="020B0609020204030204" pitchFamily="49" charset="0"/>
              </a:rPr>
              <a:t>area</a:t>
            </a:r>
            <a:r>
              <a:rPr lang="en-US" sz="1100" dirty="0">
                <a:solidFill>
                  <a:srgbClr val="F8F8F2"/>
                </a:solidFill>
                <a:latin typeface="Consolas" panose="020B0609020204030204" pitchFamily="49" charset="0"/>
                <a:cs typeface="Consolas" panose="020B0609020204030204" pitchFamily="49" charset="0"/>
              </a:rPr>
              <a:t>(self):</a:t>
            </a:r>
          </a:p>
          <a:p>
            <a:r>
              <a:rPr lang="en-US" sz="1100" dirty="0">
                <a:solidFill>
                  <a:srgbClr val="F8F8F2"/>
                </a:solidFill>
                <a:latin typeface="Consolas" panose="020B0609020204030204" pitchFamily="49" charset="0"/>
                <a:cs typeface="Consolas" panose="020B0609020204030204" pitchFamily="49" charset="0"/>
              </a:rPr>
              <a:t>    </a:t>
            </a:r>
            <a:r>
              <a:rPr lang="en-US" sz="1100" dirty="0">
                <a:solidFill>
                  <a:srgbClr val="66D9EF"/>
                </a:solidFill>
                <a:latin typeface="Consolas" panose="020B0609020204030204" pitchFamily="49" charset="0"/>
                <a:cs typeface="Consolas" panose="020B0609020204030204" pitchFamily="49" charset="0"/>
              </a:rPr>
              <a:t>return</a:t>
            </a:r>
            <a:r>
              <a:rPr lang="en-US" sz="1100" dirty="0">
                <a:latin typeface="Consolas" panose="020B0609020204030204" pitchFamily="49" charset="0"/>
                <a:cs typeface="Consolas" panose="020B0609020204030204" pitchFamily="49" charset="0"/>
              </a:rPr>
              <a:t> </a:t>
            </a:r>
            <a:r>
              <a:rPr lang="en-US" sz="1100" dirty="0" err="1">
                <a:solidFill>
                  <a:srgbClr val="F8F8F2"/>
                </a:solidFill>
                <a:latin typeface="Consolas" panose="020B0609020204030204" pitchFamily="49" charset="0"/>
                <a:cs typeface="Consolas" panose="020B0609020204030204" pitchFamily="49" charset="0"/>
              </a:rPr>
              <a:t>self</a:t>
            </a:r>
            <a:r>
              <a:rPr lang="en-US" sz="1100" dirty="0" err="1">
                <a:solidFill>
                  <a:srgbClr val="F92672"/>
                </a:solidFill>
                <a:latin typeface="Consolas" panose="020B0609020204030204" pitchFamily="49" charset="0"/>
                <a:cs typeface="Consolas" panose="020B0609020204030204" pitchFamily="49" charset="0"/>
              </a:rPr>
              <a:t>.</a:t>
            </a:r>
            <a:r>
              <a:rPr lang="en-US" sz="1100" dirty="0" err="1">
                <a:solidFill>
                  <a:srgbClr val="F8F8F2"/>
                </a:solidFill>
                <a:latin typeface="Consolas" panose="020B0609020204030204" pitchFamily="49" charset="0"/>
                <a:cs typeface="Consolas" panose="020B0609020204030204" pitchFamily="49" charset="0"/>
              </a:rPr>
              <a:t>largura</a:t>
            </a:r>
            <a:r>
              <a:rPr lang="en-US" sz="1100" dirty="0">
                <a:latin typeface="Consolas" panose="020B0609020204030204" pitchFamily="49" charset="0"/>
                <a:cs typeface="Consolas" panose="020B0609020204030204" pitchFamily="49" charset="0"/>
              </a:rPr>
              <a:t> </a:t>
            </a:r>
            <a:r>
              <a:rPr lang="en-US" sz="1100" dirty="0">
                <a:solidFill>
                  <a:srgbClr val="F92672"/>
                </a:solidFill>
                <a:latin typeface="Consolas" panose="020B0609020204030204" pitchFamily="49" charset="0"/>
                <a:cs typeface="Consolas" panose="020B0609020204030204" pitchFamily="49" charset="0"/>
              </a:rPr>
              <a:t>*</a:t>
            </a:r>
            <a:r>
              <a:rPr lang="en-US" sz="1100" dirty="0">
                <a:latin typeface="Consolas" panose="020B0609020204030204" pitchFamily="49" charset="0"/>
                <a:cs typeface="Consolas" panose="020B0609020204030204" pitchFamily="49" charset="0"/>
              </a:rPr>
              <a:t> </a:t>
            </a:r>
            <a:r>
              <a:rPr lang="en-US" sz="1100" dirty="0" err="1">
                <a:solidFill>
                  <a:srgbClr val="F8F8F2"/>
                </a:solidFill>
                <a:latin typeface="Consolas" panose="020B0609020204030204" pitchFamily="49" charset="0"/>
                <a:cs typeface="Consolas" panose="020B0609020204030204" pitchFamily="49" charset="0"/>
              </a:rPr>
              <a:t>self</a:t>
            </a:r>
            <a:r>
              <a:rPr lang="en-US" sz="1100" dirty="0" err="1">
                <a:solidFill>
                  <a:srgbClr val="F92672"/>
                </a:solidFill>
                <a:latin typeface="Consolas" panose="020B0609020204030204" pitchFamily="49" charset="0"/>
                <a:cs typeface="Consolas" panose="020B0609020204030204" pitchFamily="49" charset="0"/>
              </a:rPr>
              <a:t>.</a:t>
            </a:r>
            <a:r>
              <a:rPr lang="en-US" sz="1100" dirty="0" err="1">
                <a:solidFill>
                  <a:srgbClr val="F8F8F2"/>
                </a:solidFill>
                <a:latin typeface="Consolas" panose="020B0609020204030204" pitchFamily="49" charset="0"/>
                <a:cs typeface="Consolas" panose="020B0609020204030204" pitchFamily="49" charset="0"/>
              </a:rPr>
              <a:t>altura</a:t>
            </a:r>
            <a:endParaRPr lang="en-US" sz="1100" dirty="0">
              <a:solidFill>
                <a:srgbClr val="F8F8F2"/>
              </a:solidFill>
              <a:latin typeface="Consolas" panose="020B0609020204030204" pitchFamily="49" charset="0"/>
              <a:cs typeface="Consolas" panose="020B0609020204030204" pitchFamily="49" charset="0"/>
            </a:endParaRPr>
          </a:p>
          <a:p>
            <a:endParaRPr lang="en-US" sz="1100" dirty="0">
              <a:solidFill>
                <a:srgbClr val="F8F8F2"/>
              </a:solidFill>
              <a:latin typeface="Consolas" panose="020B0609020204030204" pitchFamily="49" charset="0"/>
              <a:cs typeface="Consolas" panose="020B0609020204030204" pitchFamily="49" charset="0"/>
            </a:endParaRPr>
          </a:p>
          <a:p>
            <a:r>
              <a:rPr lang="en-US" sz="1100" dirty="0" err="1">
                <a:solidFill>
                  <a:srgbClr val="F8F8F2"/>
                </a:solidFill>
                <a:latin typeface="Consolas" panose="020B0609020204030204" pitchFamily="49" charset="0"/>
                <a:cs typeface="Consolas" panose="020B0609020204030204" pitchFamily="49" charset="0"/>
              </a:rPr>
              <a:t>quadrado</a:t>
            </a:r>
            <a:r>
              <a:rPr lang="en-US" sz="1100" dirty="0">
                <a:solidFill>
                  <a:srgbClr val="F8F8F2"/>
                </a:solidFill>
                <a:latin typeface="Consolas" panose="020B0609020204030204" pitchFamily="49" charset="0"/>
                <a:cs typeface="Consolas" panose="020B0609020204030204" pitchFamily="49" charset="0"/>
              </a:rPr>
              <a:t> </a:t>
            </a:r>
            <a:r>
              <a:rPr lang="en-US" sz="1100" dirty="0">
                <a:solidFill>
                  <a:srgbClr val="F92672"/>
                </a:solidFill>
                <a:latin typeface="Consolas" panose="020B0609020204030204" pitchFamily="49" charset="0"/>
                <a:cs typeface="Consolas" panose="020B0609020204030204" pitchFamily="49" charset="0"/>
              </a:rPr>
              <a:t>=</a:t>
            </a:r>
            <a:r>
              <a:rPr lang="en-US" sz="1100" dirty="0">
                <a:solidFill>
                  <a:srgbClr val="F8F8F2"/>
                </a:solidFill>
                <a:latin typeface="Consolas" panose="020B0609020204030204" pitchFamily="49" charset="0"/>
                <a:cs typeface="Consolas" panose="020B0609020204030204" pitchFamily="49" charset="0"/>
              </a:rPr>
              <a:t> </a:t>
            </a:r>
            <a:r>
              <a:rPr lang="en-US" sz="1100" u="sng" dirty="0" err="1">
                <a:solidFill>
                  <a:srgbClr val="A6E22E"/>
                </a:solidFill>
                <a:latin typeface="Consolas" panose="020B0609020204030204" pitchFamily="49" charset="0"/>
                <a:cs typeface="Consolas" panose="020B0609020204030204" pitchFamily="49" charset="0"/>
              </a:rPr>
              <a:t>Quadrado</a:t>
            </a:r>
            <a:r>
              <a:rPr lang="en-US" sz="1100" dirty="0">
                <a:solidFill>
                  <a:srgbClr val="F8F8F2"/>
                </a:solidFill>
                <a:latin typeface="Consolas" panose="020B0609020204030204" pitchFamily="49" charset="0"/>
                <a:cs typeface="Consolas" panose="020B0609020204030204" pitchFamily="49" charset="0"/>
              </a:rPr>
              <a:t>(</a:t>
            </a:r>
            <a:r>
              <a:rPr lang="en-US" sz="1100" dirty="0">
                <a:solidFill>
                  <a:srgbClr val="AE81FF"/>
                </a:solidFill>
                <a:latin typeface="Consolas" panose="020B0609020204030204" pitchFamily="49" charset="0"/>
                <a:cs typeface="Consolas" panose="020B0609020204030204" pitchFamily="49" charset="0"/>
              </a:rPr>
              <a:t>2</a:t>
            </a:r>
            <a:r>
              <a:rPr lang="en-US" sz="1100" dirty="0">
                <a:solidFill>
                  <a:srgbClr val="F8F8F2"/>
                </a:solidFill>
                <a:latin typeface="Consolas" panose="020B0609020204030204" pitchFamily="49" charset="0"/>
                <a:cs typeface="Consolas" panose="020B0609020204030204" pitchFamily="49" charset="0"/>
              </a:rPr>
              <a:t>)</a:t>
            </a:r>
            <a:endParaRPr lang="en-US" sz="1100" dirty="0">
              <a:solidFill>
                <a:srgbClr val="00B050"/>
              </a:solidFill>
              <a:latin typeface="Consolas" panose="020B0609020204030204" pitchFamily="49" charset="0"/>
              <a:cs typeface="Consolas" panose="020B0609020204030204" pitchFamily="49" charset="0"/>
            </a:endParaRPr>
          </a:p>
          <a:p>
            <a:r>
              <a:rPr lang="en-US" sz="1100" dirty="0" err="1">
                <a:solidFill>
                  <a:srgbClr val="F8F8F2"/>
                </a:solidFill>
                <a:latin typeface="Consolas" panose="020B0609020204030204" pitchFamily="49" charset="0"/>
                <a:cs typeface="Consolas" panose="020B0609020204030204" pitchFamily="49" charset="0"/>
              </a:rPr>
              <a:t>quadrado.altura</a:t>
            </a:r>
            <a:r>
              <a:rPr lang="en-US" sz="1100" dirty="0">
                <a:solidFill>
                  <a:srgbClr val="F8F8F2"/>
                </a:solidFill>
                <a:latin typeface="Consolas" panose="020B0609020204030204" pitchFamily="49" charset="0"/>
                <a:cs typeface="Consolas" panose="020B0609020204030204" pitchFamily="49" charset="0"/>
              </a:rPr>
              <a:t> </a:t>
            </a:r>
            <a:r>
              <a:rPr lang="en-US" sz="1100" dirty="0">
                <a:solidFill>
                  <a:srgbClr val="F92672"/>
                </a:solidFill>
                <a:latin typeface="Consolas" panose="020B0609020204030204" pitchFamily="49" charset="0"/>
                <a:cs typeface="Consolas" panose="020B0609020204030204" pitchFamily="49" charset="0"/>
              </a:rPr>
              <a:t>=</a:t>
            </a:r>
            <a:r>
              <a:rPr lang="en-US" sz="1100" dirty="0">
                <a:solidFill>
                  <a:srgbClr val="F8F8F2"/>
                </a:solidFill>
                <a:latin typeface="Consolas" panose="020B0609020204030204" pitchFamily="49" charset="0"/>
                <a:cs typeface="Consolas" panose="020B0609020204030204" pitchFamily="49" charset="0"/>
              </a:rPr>
              <a:t> </a:t>
            </a:r>
            <a:r>
              <a:rPr lang="en-US" sz="1100" dirty="0">
                <a:solidFill>
                  <a:srgbClr val="AE81FF"/>
                </a:solidFill>
                <a:latin typeface="Consolas" panose="020B0609020204030204" pitchFamily="49" charset="0"/>
                <a:cs typeface="Consolas" panose="020B0609020204030204" pitchFamily="49" charset="0"/>
              </a:rPr>
              <a:t>3</a:t>
            </a:r>
          </a:p>
          <a:p>
            <a:r>
              <a:rPr lang="en-US" sz="1100" dirty="0" err="1">
                <a:solidFill>
                  <a:srgbClr val="F8F8F2"/>
                </a:solidFill>
                <a:latin typeface="Consolas" panose="020B0609020204030204" pitchFamily="49" charset="0"/>
                <a:cs typeface="Consolas" panose="020B0609020204030204" pitchFamily="49" charset="0"/>
              </a:rPr>
              <a:t>quadrado.largura</a:t>
            </a:r>
            <a:r>
              <a:rPr lang="en-US" sz="1100" dirty="0">
                <a:solidFill>
                  <a:srgbClr val="F8F8F2"/>
                </a:solidFill>
                <a:latin typeface="Consolas" panose="020B0609020204030204" pitchFamily="49" charset="0"/>
                <a:cs typeface="Consolas" panose="020B0609020204030204" pitchFamily="49" charset="0"/>
              </a:rPr>
              <a:t> </a:t>
            </a:r>
            <a:r>
              <a:rPr lang="en-US" sz="1100" dirty="0">
                <a:solidFill>
                  <a:srgbClr val="F92672"/>
                </a:solidFill>
                <a:latin typeface="Consolas" panose="020B0609020204030204" pitchFamily="49" charset="0"/>
                <a:cs typeface="Consolas" panose="020B0609020204030204" pitchFamily="49" charset="0"/>
              </a:rPr>
              <a:t>=</a:t>
            </a:r>
            <a:r>
              <a:rPr lang="en-US" sz="1100" dirty="0">
                <a:solidFill>
                  <a:srgbClr val="F8F8F2"/>
                </a:solidFill>
                <a:latin typeface="Consolas" panose="020B0609020204030204" pitchFamily="49" charset="0"/>
                <a:cs typeface="Consolas" panose="020B0609020204030204" pitchFamily="49" charset="0"/>
              </a:rPr>
              <a:t> </a:t>
            </a:r>
            <a:r>
              <a:rPr lang="en-US" sz="1100" dirty="0">
                <a:solidFill>
                  <a:srgbClr val="AE81FF"/>
                </a:solidFill>
                <a:latin typeface="Consolas" panose="020B0609020204030204" pitchFamily="49" charset="0"/>
                <a:cs typeface="Consolas" panose="020B0609020204030204" pitchFamily="49" charset="0"/>
              </a:rPr>
              <a:t>2</a:t>
            </a:r>
          </a:p>
          <a:p>
            <a:endParaRPr lang="en-US" sz="1100" dirty="0">
              <a:solidFill>
                <a:srgbClr val="00B05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3296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p:nvPr/>
        </p:nvSpPr>
        <p:spPr>
          <a:xfrm>
            <a:off x="450000" y="373500"/>
            <a:ext cx="7156200" cy="5847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600" b="1" dirty="0">
                <a:latin typeface="Montserrat"/>
                <a:ea typeface="Montserrat"/>
                <a:cs typeface="Montserrat"/>
                <a:sym typeface="Montserrat"/>
              </a:rPr>
              <a:t>Fluxo de Execução e função </a:t>
            </a:r>
            <a:r>
              <a:rPr lang="pt-BR" sz="2600" b="1" dirty="0" err="1">
                <a:latin typeface="Montserrat"/>
                <a:ea typeface="Montserrat"/>
                <a:cs typeface="Montserrat"/>
                <a:sym typeface="Montserrat"/>
              </a:rPr>
              <a:t>main</a:t>
            </a:r>
            <a:endParaRPr sz="2600" b="1" dirty="0">
              <a:latin typeface="Montserrat"/>
              <a:ea typeface="Montserrat"/>
              <a:cs typeface="Montserrat"/>
              <a:sym typeface="Montserrat"/>
            </a:endParaRPr>
          </a:p>
        </p:txBody>
      </p:sp>
      <p:pic>
        <p:nvPicPr>
          <p:cNvPr id="9" name="Google Shape;81;p16">
            <a:extLst>
              <a:ext uri="{FF2B5EF4-FFF2-40B4-BE49-F238E27FC236}">
                <a16:creationId xmlns:a16="http://schemas.microsoft.com/office/drawing/2014/main" id="{280165E0-35B5-D94F-989F-ADA311792B6B}"/>
              </a:ext>
            </a:extLst>
          </p:cNvPr>
          <p:cNvPicPr preferRelativeResize="0"/>
          <p:nvPr/>
        </p:nvPicPr>
        <p:blipFill>
          <a:blip r:embed="rId3">
            <a:alphaModFix/>
          </a:blip>
          <a:stretch>
            <a:fillRect/>
          </a:stretch>
        </p:blipFill>
        <p:spPr>
          <a:xfrm>
            <a:off x="449999" y="4463394"/>
            <a:ext cx="1139979" cy="365875"/>
          </a:xfrm>
          <a:prstGeom prst="rect">
            <a:avLst/>
          </a:prstGeom>
          <a:noFill/>
          <a:ln>
            <a:noFill/>
          </a:ln>
        </p:spPr>
      </p:pic>
      <p:pic>
        <p:nvPicPr>
          <p:cNvPr id="12" name="Picture 11">
            <a:extLst>
              <a:ext uri="{FF2B5EF4-FFF2-40B4-BE49-F238E27FC236}">
                <a16:creationId xmlns:a16="http://schemas.microsoft.com/office/drawing/2014/main" id="{D3F4BD96-B1ED-8E49-8E5C-73C6CE6AB84B}"/>
              </a:ext>
            </a:extLst>
          </p:cNvPr>
          <p:cNvPicPr>
            <a:picLocks noChangeAspect="1"/>
          </p:cNvPicPr>
          <p:nvPr/>
        </p:nvPicPr>
        <p:blipFill>
          <a:blip r:embed="rId4"/>
          <a:stretch>
            <a:fillRect/>
          </a:stretch>
        </p:blipFill>
        <p:spPr>
          <a:xfrm>
            <a:off x="3027763" y="1990565"/>
            <a:ext cx="2286339" cy="1909987"/>
          </a:xfrm>
          <a:prstGeom prst="rect">
            <a:avLst/>
          </a:prstGeom>
        </p:spPr>
      </p:pic>
    </p:spTree>
    <p:extLst>
      <p:ext uri="{BB962C8B-B14F-4D97-AF65-F5344CB8AC3E}">
        <p14:creationId xmlns:p14="http://schemas.microsoft.com/office/powerpoint/2010/main" val="668471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p:nvPr/>
        </p:nvSpPr>
        <p:spPr>
          <a:xfrm>
            <a:off x="450000" y="373500"/>
            <a:ext cx="7156200" cy="5847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600" b="1" dirty="0">
                <a:latin typeface="Montserrat"/>
                <a:ea typeface="Montserrat"/>
                <a:cs typeface="Montserrat"/>
                <a:sym typeface="Montserrat"/>
              </a:rPr>
              <a:t>Manipulação de arquivos e pastas</a:t>
            </a:r>
            <a:endParaRPr sz="2600" b="1" dirty="0">
              <a:latin typeface="Montserrat"/>
              <a:ea typeface="Montserrat"/>
              <a:cs typeface="Montserrat"/>
              <a:sym typeface="Montserrat"/>
            </a:endParaRPr>
          </a:p>
        </p:txBody>
      </p:sp>
      <p:pic>
        <p:nvPicPr>
          <p:cNvPr id="9" name="Google Shape;81;p16">
            <a:extLst>
              <a:ext uri="{FF2B5EF4-FFF2-40B4-BE49-F238E27FC236}">
                <a16:creationId xmlns:a16="http://schemas.microsoft.com/office/drawing/2014/main" id="{280165E0-35B5-D94F-989F-ADA311792B6B}"/>
              </a:ext>
            </a:extLst>
          </p:cNvPr>
          <p:cNvPicPr preferRelativeResize="0"/>
          <p:nvPr/>
        </p:nvPicPr>
        <p:blipFill>
          <a:blip r:embed="rId3">
            <a:alphaModFix/>
          </a:blip>
          <a:stretch>
            <a:fillRect/>
          </a:stretch>
        </p:blipFill>
        <p:spPr>
          <a:xfrm>
            <a:off x="7707800" y="4408557"/>
            <a:ext cx="1139979" cy="365875"/>
          </a:xfrm>
          <a:prstGeom prst="rect">
            <a:avLst/>
          </a:prstGeom>
          <a:noFill/>
          <a:ln>
            <a:noFill/>
          </a:ln>
        </p:spPr>
      </p:pic>
      <p:graphicFrame>
        <p:nvGraphicFramePr>
          <p:cNvPr id="21" name="Table 20">
            <a:extLst>
              <a:ext uri="{FF2B5EF4-FFF2-40B4-BE49-F238E27FC236}">
                <a16:creationId xmlns:a16="http://schemas.microsoft.com/office/drawing/2014/main" id="{E65D301E-925E-AB4C-92AE-B805EE92F1E0}"/>
              </a:ext>
            </a:extLst>
          </p:cNvPr>
          <p:cNvGraphicFramePr>
            <a:graphicFrameLocks noGrp="1"/>
          </p:cNvGraphicFramePr>
          <p:nvPr/>
        </p:nvGraphicFramePr>
        <p:xfrm>
          <a:off x="5118838" y="1897790"/>
          <a:ext cx="3397038" cy="1829010"/>
        </p:xfrm>
        <a:graphic>
          <a:graphicData uri="http://schemas.openxmlformats.org/drawingml/2006/table">
            <a:tbl>
              <a:tblPr firstRow="1" bandRow="1">
                <a:tableStyleId>{F5AB1C69-6EDB-4FF4-983F-18BD219EF322}</a:tableStyleId>
              </a:tblPr>
              <a:tblGrid>
                <a:gridCol w="640090">
                  <a:extLst>
                    <a:ext uri="{9D8B030D-6E8A-4147-A177-3AD203B41FA5}">
                      <a16:colId xmlns:a16="http://schemas.microsoft.com/office/drawing/2014/main" val="5690247"/>
                    </a:ext>
                  </a:extLst>
                </a:gridCol>
                <a:gridCol w="2756948">
                  <a:extLst>
                    <a:ext uri="{9D8B030D-6E8A-4147-A177-3AD203B41FA5}">
                      <a16:colId xmlns:a16="http://schemas.microsoft.com/office/drawing/2014/main" val="3485014670"/>
                    </a:ext>
                  </a:extLst>
                </a:gridCol>
              </a:tblGrid>
              <a:tr h="304835">
                <a:tc>
                  <a:txBody>
                    <a:bodyPr/>
                    <a:lstStyle/>
                    <a:p>
                      <a:r>
                        <a:rPr lang="en-US" sz="1000" b="1">
                          <a:effectLst/>
                        </a:rPr>
                        <a:t>Modo</a:t>
                      </a:r>
                    </a:p>
                  </a:txBody>
                  <a:tcPr marL="123825" marR="123825" marT="57150" marB="57150" anchor="ctr">
                    <a:solidFill>
                      <a:srgbClr val="FA609B"/>
                    </a:solidFill>
                  </a:tcPr>
                </a:tc>
                <a:tc>
                  <a:txBody>
                    <a:bodyPr/>
                    <a:lstStyle/>
                    <a:p>
                      <a:r>
                        <a:rPr lang="en-US" sz="1000" b="1" dirty="0" err="1">
                          <a:effectLst/>
                        </a:rPr>
                        <a:t>Operações</a:t>
                      </a:r>
                      <a:endParaRPr lang="en-US" sz="1000" b="1" dirty="0">
                        <a:effectLst/>
                      </a:endParaRPr>
                    </a:p>
                  </a:txBody>
                  <a:tcPr marL="123825" marR="123825" marT="57150" marB="57150" anchor="ctr">
                    <a:solidFill>
                      <a:srgbClr val="FA609B"/>
                    </a:solidFill>
                  </a:tcPr>
                </a:tc>
                <a:extLst>
                  <a:ext uri="{0D108BD9-81ED-4DB2-BD59-A6C34878D82A}">
                    <a16:rowId xmlns:a16="http://schemas.microsoft.com/office/drawing/2014/main" val="2689257725"/>
                  </a:ext>
                </a:extLst>
              </a:tr>
              <a:tr h="304835">
                <a:tc>
                  <a:txBody>
                    <a:bodyPr/>
                    <a:lstStyle/>
                    <a:p>
                      <a:pPr algn="ctr"/>
                      <a:r>
                        <a:rPr lang="en-US" sz="1000" dirty="0">
                          <a:effectLst/>
                        </a:rPr>
                        <a:t>r</a:t>
                      </a:r>
                    </a:p>
                  </a:txBody>
                  <a:tcPr marL="123825" marR="123825" marT="57150" marB="57150" anchor="ctr"/>
                </a:tc>
                <a:tc>
                  <a:txBody>
                    <a:bodyPr/>
                    <a:lstStyle/>
                    <a:p>
                      <a:r>
                        <a:rPr lang="en-US" sz="900" dirty="0" err="1">
                          <a:effectLst/>
                        </a:rPr>
                        <a:t>Leitura</a:t>
                      </a:r>
                      <a:endParaRPr lang="en-US" sz="900" dirty="0">
                        <a:effectLst/>
                      </a:endParaRPr>
                    </a:p>
                  </a:txBody>
                  <a:tcPr marL="123825" marR="123825" marT="57150" marB="57150" anchor="ctr"/>
                </a:tc>
                <a:extLst>
                  <a:ext uri="{0D108BD9-81ED-4DB2-BD59-A6C34878D82A}">
                    <a16:rowId xmlns:a16="http://schemas.microsoft.com/office/drawing/2014/main" val="3590302731"/>
                  </a:ext>
                </a:extLst>
              </a:tr>
              <a:tr h="304835">
                <a:tc>
                  <a:txBody>
                    <a:bodyPr/>
                    <a:lstStyle/>
                    <a:p>
                      <a:pPr algn="ctr"/>
                      <a:r>
                        <a:rPr lang="en-US" sz="1000" dirty="0">
                          <a:effectLst/>
                        </a:rPr>
                        <a:t>w</a:t>
                      </a:r>
                    </a:p>
                  </a:txBody>
                  <a:tcPr marL="123825" marR="123825" marT="57150" marB="57150" anchor="ctr"/>
                </a:tc>
                <a:tc>
                  <a:txBody>
                    <a:bodyPr/>
                    <a:lstStyle/>
                    <a:p>
                      <a:r>
                        <a:rPr lang="en-US" sz="900" dirty="0" err="1">
                          <a:effectLst/>
                        </a:rPr>
                        <a:t>Escrita</a:t>
                      </a:r>
                      <a:r>
                        <a:rPr lang="en-US" sz="900" dirty="0">
                          <a:effectLst/>
                        </a:rPr>
                        <a:t> (</a:t>
                      </a:r>
                      <a:r>
                        <a:rPr lang="en-US" sz="900" dirty="0" err="1">
                          <a:effectLst/>
                        </a:rPr>
                        <a:t>apaga</a:t>
                      </a:r>
                      <a:r>
                        <a:rPr lang="en-US" sz="900" dirty="0">
                          <a:effectLst/>
                        </a:rPr>
                        <a:t> o </a:t>
                      </a:r>
                      <a:r>
                        <a:rPr lang="en-US" sz="900" dirty="0" err="1">
                          <a:effectLst/>
                        </a:rPr>
                        <a:t>conteúdo</a:t>
                      </a:r>
                      <a:r>
                        <a:rPr lang="en-US" sz="900" dirty="0">
                          <a:effectLst/>
                        </a:rPr>
                        <a:t> que </a:t>
                      </a:r>
                      <a:r>
                        <a:rPr lang="en-US" sz="900" dirty="0" err="1">
                          <a:effectLst/>
                        </a:rPr>
                        <a:t>já</a:t>
                      </a:r>
                      <a:r>
                        <a:rPr lang="en-US" sz="900" dirty="0">
                          <a:effectLst/>
                        </a:rPr>
                        <a:t> </a:t>
                      </a:r>
                      <a:r>
                        <a:rPr lang="en-US" sz="900" dirty="0" err="1">
                          <a:effectLst/>
                        </a:rPr>
                        <a:t>existe</a:t>
                      </a:r>
                      <a:r>
                        <a:rPr lang="en-US" sz="900" dirty="0">
                          <a:effectLst/>
                        </a:rPr>
                        <a:t>)</a:t>
                      </a:r>
                    </a:p>
                  </a:txBody>
                  <a:tcPr marL="123825" marR="123825" marT="57150" marB="57150" anchor="ctr"/>
                </a:tc>
                <a:extLst>
                  <a:ext uri="{0D108BD9-81ED-4DB2-BD59-A6C34878D82A}">
                    <a16:rowId xmlns:a16="http://schemas.microsoft.com/office/drawing/2014/main" val="12827094"/>
                  </a:ext>
                </a:extLst>
              </a:tr>
              <a:tr h="304835">
                <a:tc>
                  <a:txBody>
                    <a:bodyPr/>
                    <a:lstStyle/>
                    <a:p>
                      <a:pPr algn="ctr"/>
                      <a:r>
                        <a:rPr lang="en-US" sz="1000">
                          <a:effectLst/>
                        </a:rPr>
                        <a:t>a</a:t>
                      </a:r>
                    </a:p>
                  </a:txBody>
                  <a:tcPr marL="123825" marR="123825" marT="57150" marB="57150" anchor="ctr"/>
                </a:tc>
                <a:tc>
                  <a:txBody>
                    <a:bodyPr/>
                    <a:lstStyle/>
                    <a:p>
                      <a:r>
                        <a:rPr lang="en-US" sz="900" dirty="0" err="1">
                          <a:effectLst/>
                        </a:rPr>
                        <a:t>Escrita</a:t>
                      </a:r>
                      <a:r>
                        <a:rPr lang="en-US" sz="900" dirty="0">
                          <a:effectLst/>
                        </a:rPr>
                        <a:t> (</a:t>
                      </a:r>
                      <a:r>
                        <a:rPr lang="en-US" sz="900" dirty="0" err="1">
                          <a:effectLst/>
                        </a:rPr>
                        <a:t>adiciona</a:t>
                      </a:r>
                      <a:r>
                        <a:rPr lang="en-US" sz="900" dirty="0">
                          <a:effectLst/>
                        </a:rPr>
                        <a:t> </a:t>
                      </a:r>
                      <a:r>
                        <a:rPr lang="en-US" sz="900" dirty="0" err="1">
                          <a:effectLst/>
                        </a:rPr>
                        <a:t>ao</a:t>
                      </a:r>
                      <a:r>
                        <a:rPr lang="en-US" sz="900" dirty="0">
                          <a:effectLst/>
                        </a:rPr>
                        <a:t> </a:t>
                      </a:r>
                      <a:r>
                        <a:rPr lang="en-US" sz="900" dirty="0" err="1">
                          <a:effectLst/>
                        </a:rPr>
                        <a:t>conteúdo</a:t>
                      </a:r>
                      <a:r>
                        <a:rPr lang="en-US" sz="900" dirty="0">
                          <a:effectLst/>
                        </a:rPr>
                        <a:t> que </a:t>
                      </a:r>
                      <a:r>
                        <a:rPr lang="en-US" sz="900" dirty="0" err="1">
                          <a:effectLst/>
                        </a:rPr>
                        <a:t>já</a:t>
                      </a:r>
                      <a:r>
                        <a:rPr lang="en-US" sz="900" dirty="0">
                          <a:effectLst/>
                        </a:rPr>
                        <a:t> </a:t>
                      </a:r>
                      <a:r>
                        <a:rPr lang="en-US" sz="900" dirty="0" err="1">
                          <a:effectLst/>
                        </a:rPr>
                        <a:t>existe</a:t>
                      </a:r>
                      <a:r>
                        <a:rPr lang="en-US" sz="900" dirty="0">
                          <a:effectLst/>
                        </a:rPr>
                        <a:t>)</a:t>
                      </a:r>
                    </a:p>
                  </a:txBody>
                  <a:tcPr marL="123825" marR="123825" marT="57150" marB="57150" anchor="ctr"/>
                </a:tc>
                <a:extLst>
                  <a:ext uri="{0D108BD9-81ED-4DB2-BD59-A6C34878D82A}">
                    <a16:rowId xmlns:a16="http://schemas.microsoft.com/office/drawing/2014/main" val="3648033886"/>
                  </a:ext>
                </a:extLst>
              </a:tr>
              <a:tr h="304835">
                <a:tc>
                  <a:txBody>
                    <a:bodyPr/>
                    <a:lstStyle/>
                    <a:p>
                      <a:pPr algn="ctr"/>
                      <a:r>
                        <a:rPr lang="en-US" sz="1000" dirty="0">
                          <a:effectLst/>
                        </a:rPr>
                        <a:t>b</a:t>
                      </a:r>
                    </a:p>
                  </a:txBody>
                  <a:tcPr marL="123825" marR="123825" marT="57150" marB="57150" anchor="ctr"/>
                </a:tc>
                <a:tc>
                  <a:txBody>
                    <a:bodyPr/>
                    <a:lstStyle/>
                    <a:p>
                      <a:r>
                        <a:rPr lang="en-US" sz="900" dirty="0" err="1">
                          <a:effectLst/>
                        </a:rPr>
                        <a:t>Binário</a:t>
                      </a:r>
                      <a:endParaRPr lang="en-US" sz="900" dirty="0">
                        <a:effectLst/>
                      </a:endParaRPr>
                    </a:p>
                  </a:txBody>
                  <a:tcPr marL="123825" marR="123825" marT="57150" marB="57150" anchor="ctr"/>
                </a:tc>
                <a:extLst>
                  <a:ext uri="{0D108BD9-81ED-4DB2-BD59-A6C34878D82A}">
                    <a16:rowId xmlns:a16="http://schemas.microsoft.com/office/drawing/2014/main" val="219705743"/>
                  </a:ext>
                </a:extLst>
              </a:tr>
              <a:tr h="304835">
                <a:tc>
                  <a:txBody>
                    <a:bodyPr/>
                    <a:lstStyle/>
                    <a:p>
                      <a:pPr algn="ctr"/>
                      <a:r>
                        <a:rPr lang="en-BR" sz="1000" dirty="0">
                          <a:effectLst/>
                        </a:rPr>
                        <a:t>+</a:t>
                      </a:r>
                    </a:p>
                  </a:txBody>
                  <a:tcPr marL="123825" marR="123825" marT="57150" marB="57150" anchor="ctr"/>
                </a:tc>
                <a:tc>
                  <a:txBody>
                    <a:bodyPr/>
                    <a:lstStyle/>
                    <a:p>
                      <a:r>
                        <a:rPr lang="en-US" sz="900" dirty="0" err="1">
                          <a:effectLst/>
                        </a:rPr>
                        <a:t>Atualização</a:t>
                      </a:r>
                      <a:r>
                        <a:rPr lang="en-US" sz="900" dirty="0">
                          <a:effectLst/>
                        </a:rPr>
                        <a:t> (</a:t>
                      </a:r>
                      <a:r>
                        <a:rPr lang="en-US" sz="900" dirty="0" err="1">
                          <a:effectLst/>
                        </a:rPr>
                        <a:t>leitura</a:t>
                      </a:r>
                      <a:r>
                        <a:rPr lang="en-US" sz="900" dirty="0">
                          <a:effectLst/>
                        </a:rPr>
                        <a:t> e </a:t>
                      </a:r>
                      <a:r>
                        <a:rPr lang="en-US" sz="900" dirty="0" err="1">
                          <a:effectLst/>
                        </a:rPr>
                        <a:t>escrita</a:t>
                      </a:r>
                      <a:r>
                        <a:rPr lang="en-US" sz="900" dirty="0">
                          <a:effectLst/>
                        </a:rPr>
                        <a:t>)</a:t>
                      </a:r>
                    </a:p>
                  </a:txBody>
                  <a:tcPr marL="123825" marR="123825" marT="57150" marB="57150" anchor="ctr"/>
                </a:tc>
                <a:extLst>
                  <a:ext uri="{0D108BD9-81ED-4DB2-BD59-A6C34878D82A}">
                    <a16:rowId xmlns:a16="http://schemas.microsoft.com/office/drawing/2014/main" val="1638994777"/>
                  </a:ext>
                </a:extLst>
              </a:tr>
            </a:tbl>
          </a:graphicData>
        </a:graphic>
      </p:graphicFrame>
      <p:sp>
        <p:nvSpPr>
          <p:cNvPr id="23" name="Rounded Rectangle 22">
            <a:extLst>
              <a:ext uri="{FF2B5EF4-FFF2-40B4-BE49-F238E27FC236}">
                <a16:creationId xmlns:a16="http://schemas.microsoft.com/office/drawing/2014/main" id="{23C735B3-1F60-1C48-A72B-694B07C61CEB}"/>
              </a:ext>
            </a:extLst>
          </p:cNvPr>
          <p:cNvSpPr/>
          <p:nvPr/>
        </p:nvSpPr>
        <p:spPr>
          <a:xfrm>
            <a:off x="477743" y="1897790"/>
            <a:ext cx="3397038" cy="851297"/>
          </a:xfrm>
          <a:prstGeom prst="roundRect">
            <a:avLst/>
          </a:prstGeom>
          <a:solidFill>
            <a:schemeClr val="accent2"/>
          </a:solidFill>
        </p:spPr>
        <p:txBody>
          <a:bodyPr wrap="square">
            <a:spAutoFit/>
          </a:bodyPr>
          <a:lstStyle/>
          <a:p>
            <a:r>
              <a:rPr lang="en-US" sz="1100" dirty="0">
                <a:solidFill>
                  <a:srgbClr val="66D9EF"/>
                </a:solidFill>
                <a:latin typeface="Consolas" panose="020B0609020204030204" pitchFamily="49" charset="0"/>
                <a:cs typeface="Consolas" panose="020B0609020204030204" pitchFamily="49" charset="0"/>
              </a:rPr>
              <a:t>with</a:t>
            </a:r>
            <a:r>
              <a:rPr lang="en-US" sz="1100" dirty="0">
                <a:latin typeface="Consolas" panose="020B0609020204030204" pitchFamily="49" charset="0"/>
                <a:cs typeface="Consolas" panose="020B0609020204030204" pitchFamily="49" charset="0"/>
              </a:rPr>
              <a:t> </a:t>
            </a:r>
            <a:r>
              <a:rPr lang="en-US" sz="1100" dirty="0">
                <a:solidFill>
                  <a:srgbClr val="F8F8F2"/>
                </a:solidFill>
                <a:latin typeface="Consolas" panose="020B0609020204030204" pitchFamily="49" charset="0"/>
                <a:cs typeface="Consolas" panose="020B0609020204030204" pitchFamily="49" charset="0"/>
              </a:rPr>
              <a:t>open(</a:t>
            </a:r>
            <a:r>
              <a:rPr lang="en-US" sz="1100" dirty="0">
                <a:solidFill>
                  <a:srgbClr val="960050"/>
                </a:solidFill>
                <a:latin typeface="Consolas" panose="020B0609020204030204" pitchFamily="49" charset="0"/>
                <a:cs typeface="Consolas" panose="020B0609020204030204" pitchFamily="49" charset="0"/>
              </a:rPr>
              <a:t>‘</a:t>
            </a:r>
            <a:r>
              <a:rPr lang="en-US" sz="1100" dirty="0" err="1">
                <a:solidFill>
                  <a:srgbClr val="F8F8F2"/>
                </a:solidFill>
                <a:latin typeface="Consolas" panose="020B0609020204030204" pitchFamily="49" charset="0"/>
                <a:cs typeface="Consolas" panose="020B0609020204030204" pitchFamily="49" charset="0"/>
              </a:rPr>
              <a:t>notas</a:t>
            </a:r>
            <a:r>
              <a:rPr lang="en-US" sz="1100" dirty="0" err="1">
                <a:solidFill>
                  <a:srgbClr val="F92672"/>
                </a:solidFill>
                <a:latin typeface="Consolas" panose="020B0609020204030204" pitchFamily="49" charset="0"/>
                <a:cs typeface="Consolas" panose="020B0609020204030204" pitchFamily="49" charset="0"/>
              </a:rPr>
              <a:t>.</a:t>
            </a:r>
            <a:r>
              <a:rPr lang="en-US" sz="1100" dirty="0" err="1">
                <a:solidFill>
                  <a:srgbClr val="F8F8F2"/>
                </a:solidFill>
                <a:latin typeface="Consolas" panose="020B0609020204030204" pitchFamily="49" charset="0"/>
                <a:cs typeface="Consolas" panose="020B0609020204030204" pitchFamily="49" charset="0"/>
              </a:rPr>
              <a:t>txt</a:t>
            </a:r>
            <a:r>
              <a:rPr lang="en-US" sz="1100" dirty="0">
                <a:solidFill>
                  <a:srgbClr val="960050"/>
                </a:solidFill>
                <a:latin typeface="Consolas" panose="020B0609020204030204" pitchFamily="49" charset="0"/>
                <a:cs typeface="Consolas" panose="020B0609020204030204" pitchFamily="49" charset="0"/>
              </a:rPr>
              <a:t>’</a:t>
            </a:r>
            <a:r>
              <a:rPr lang="en-US" sz="1100" dirty="0">
                <a:solidFill>
                  <a:srgbClr val="F8F8F2"/>
                </a:solidFill>
                <a:latin typeface="Consolas" panose="020B0609020204030204" pitchFamily="49" charset="0"/>
                <a:cs typeface="Consolas" panose="020B0609020204030204" pitchFamily="49" charset="0"/>
              </a:rPr>
              <a:t>,</a:t>
            </a:r>
            <a:r>
              <a:rPr lang="en-US" sz="1100" dirty="0">
                <a:latin typeface="Consolas" panose="020B0609020204030204" pitchFamily="49" charset="0"/>
                <a:cs typeface="Consolas" panose="020B0609020204030204" pitchFamily="49" charset="0"/>
              </a:rPr>
              <a:t> </a:t>
            </a:r>
            <a:r>
              <a:rPr lang="en-US" sz="1100" dirty="0">
                <a:solidFill>
                  <a:srgbClr val="960050"/>
                </a:solidFill>
                <a:latin typeface="Consolas" panose="020B0609020204030204" pitchFamily="49" charset="0"/>
                <a:cs typeface="Consolas" panose="020B0609020204030204" pitchFamily="49" charset="0"/>
              </a:rPr>
              <a:t>‘</a:t>
            </a:r>
            <a:r>
              <a:rPr lang="en-US" sz="1100" dirty="0">
                <a:solidFill>
                  <a:srgbClr val="F8F8F2"/>
                </a:solidFill>
                <a:latin typeface="Consolas" panose="020B0609020204030204" pitchFamily="49" charset="0"/>
                <a:cs typeface="Consolas" panose="020B0609020204030204" pitchFamily="49" charset="0"/>
              </a:rPr>
              <a:t>r</a:t>
            </a:r>
            <a:r>
              <a:rPr lang="en-US" sz="1100" dirty="0">
                <a:solidFill>
                  <a:srgbClr val="F92672"/>
                </a:solidFill>
                <a:latin typeface="Consolas" panose="020B0609020204030204" pitchFamily="49" charset="0"/>
                <a:cs typeface="Consolas" panose="020B0609020204030204" pitchFamily="49" charset="0"/>
              </a:rPr>
              <a:t>+</a:t>
            </a:r>
            <a:r>
              <a:rPr lang="en-US" sz="1100" dirty="0">
                <a:solidFill>
                  <a:srgbClr val="960050"/>
                </a:solidFill>
                <a:latin typeface="Consolas" panose="020B0609020204030204" pitchFamily="49" charset="0"/>
                <a:cs typeface="Consolas" panose="020B0609020204030204" pitchFamily="49" charset="0"/>
              </a:rPr>
              <a:t>’</a:t>
            </a:r>
            <a:r>
              <a:rPr lang="en-US" sz="1100" dirty="0">
                <a:solidFill>
                  <a:srgbClr val="F8F8F2"/>
                </a:solidFill>
                <a:latin typeface="Consolas" panose="020B0609020204030204" pitchFamily="49" charset="0"/>
                <a:cs typeface="Consolas" panose="020B0609020204030204" pitchFamily="49" charset="0"/>
              </a:rPr>
              <a:t>)</a:t>
            </a:r>
            <a:r>
              <a:rPr lang="en-US" sz="1100" dirty="0">
                <a:latin typeface="Consolas" panose="020B0609020204030204" pitchFamily="49" charset="0"/>
                <a:cs typeface="Consolas" panose="020B0609020204030204" pitchFamily="49" charset="0"/>
              </a:rPr>
              <a:t> </a:t>
            </a:r>
            <a:r>
              <a:rPr lang="en-US" sz="1100" dirty="0">
                <a:solidFill>
                  <a:srgbClr val="66D9EF"/>
                </a:solidFill>
                <a:latin typeface="Consolas" panose="020B0609020204030204" pitchFamily="49" charset="0"/>
                <a:cs typeface="Consolas" panose="020B0609020204030204" pitchFamily="49" charset="0"/>
              </a:rPr>
              <a:t>as</a:t>
            </a:r>
            <a:r>
              <a:rPr lang="en-US" sz="1100" dirty="0">
                <a:latin typeface="Consolas" panose="020B0609020204030204" pitchFamily="49" charset="0"/>
                <a:cs typeface="Consolas" panose="020B0609020204030204" pitchFamily="49" charset="0"/>
              </a:rPr>
              <a:t> </a:t>
            </a:r>
            <a:r>
              <a:rPr lang="en-US" sz="1100" dirty="0" err="1">
                <a:solidFill>
                  <a:srgbClr val="F8F8F2"/>
                </a:solidFill>
                <a:latin typeface="Consolas" panose="020B0609020204030204" pitchFamily="49" charset="0"/>
                <a:cs typeface="Consolas" panose="020B0609020204030204" pitchFamily="49" charset="0"/>
              </a:rPr>
              <a:t>arquivo</a:t>
            </a:r>
            <a:r>
              <a:rPr lang="en-US" sz="1100" dirty="0">
                <a:solidFill>
                  <a:srgbClr val="F8F8F2"/>
                </a:solidFill>
                <a:latin typeface="Consolas" panose="020B0609020204030204" pitchFamily="49" charset="0"/>
                <a:cs typeface="Consolas" panose="020B0609020204030204" pitchFamily="49" charset="0"/>
              </a:rPr>
              <a:t>:</a:t>
            </a:r>
          </a:p>
          <a:p>
            <a:r>
              <a:rPr lang="en-US" sz="1100" dirty="0">
                <a:solidFill>
                  <a:srgbClr val="F8F8F2"/>
                </a:solidFill>
                <a:latin typeface="Consolas" panose="020B0609020204030204" pitchFamily="49" charset="0"/>
                <a:cs typeface="Consolas" panose="020B0609020204030204" pitchFamily="49" charset="0"/>
              </a:rPr>
              <a:t>    </a:t>
            </a:r>
            <a:r>
              <a:rPr lang="en-US" sz="1100" dirty="0">
                <a:solidFill>
                  <a:srgbClr val="66D9EF"/>
                </a:solidFill>
                <a:latin typeface="Consolas" panose="020B0609020204030204" pitchFamily="49" charset="0"/>
                <a:cs typeface="Consolas" panose="020B0609020204030204" pitchFamily="49" charset="0"/>
              </a:rPr>
              <a:t>for</a:t>
            </a:r>
            <a:r>
              <a:rPr lang="en-US" sz="1100" dirty="0">
                <a:latin typeface="Consolas" panose="020B0609020204030204" pitchFamily="49" charset="0"/>
                <a:cs typeface="Consolas" panose="020B0609020204030204" pitchFamily="49" charset="0"/>
              </a:rPr>
              <a:t> </a:t>
            </a:r>
            <a:r>
              <a:rPr lang="en-US" sz="1100" dirty="0">
                <a:solidFill>
                  <a:srgbClr val="F8F8F2"/>
                </a:solidFill>
                <a:latin typeface="Consolas" panose="020B0609020204030204" pitchFamily="49" charset="0"/>
                <a:cs typeface="Consolas" panose="020B0609020204030204" pitchFamily="49" charset="0"/>
              </a:rPr>
              <a:t>line</a:t>
            </a:r>
            <a:r>
              <a:rPr lang="en-US" sz="1100" dirty="0">
                <a:latin typeface="Consolas" panose="020B0609020204030204" pitchFamily="49" charset="0"/>
                <a:cs typeface="Consolas" panose="020B0609020204030204" pitchFamily="49" charset="0"/>
              </a:rPr>
              <a:t> </a:t>
            </a:r>
            <a:r>
              <a:rPr lang="en-US" sz="1100" dirty="0">
                <a:solidFill>
                  <a:srgbClr val="F92672"/>
                </a:solidFill>
                <a:latin typeface="Consolas" panose="020B0609020204030204" pitchFamily="49" charset="0"/>
                <a:cs typeface="Consolas" panose="020B0609020204030204" pitchFamily="49" charset="0"/>
              </a:rPr>
              <a:t>in</a:t>
            </a:r>
            <a:r>
              <a:rPr lang="en-US" sz="1100" dirty="0">
                <a:latin typeface="Consolas" panose="020B0609020204030204" pitchFamily="49" charset="0"/>
                <a:cs typeface="Consolas" panose="020B0609020204030204" pitchFamily="49" charset="0"/>
              </a:rPr>
              <a:t> </a:t>
            </a:r>
            <a:r>
              <a:rPr lang="en-US" sz="1100" dirty="0" err="1">
                <a:solidFill>
                  <a:srgbClr val="F8F8F2"/>
                </a:solidFill>
                <a:latin typeface="Consolas" panose="020B0609020204030204" pitchFamily="49" charset="0"/>
                <a:cs typeface="Consolas" panose="020B0609020204030204" pitchFamily="49" charset="0"/>
              </a:rPr>
              <a:t>arquivo</a:t>
            </a:r>
            <a:r>
              <a:rPr lang="en-US" sz="1100" dirty="0" err="1">
                <a:solidFill>
                  <a:srgbClr val="F92672"/>
                </a:solidFill>
                <a:latin typeface="Consolas" panose="020B0609020204030204" pitchFamily="49" charset="0"/>
                <a:cs typeface="Consolas" panose="020B0609020204030204" pitchFamily="49" charset="0"/>
              </a:rPr>
              <a:t>.</a:t>
            </a:r>
            <a:r>
              <a:rPr lang="en-US" sz="1100" dirty="0" err="1">
                <a:solidFill>
                  <a:srgbClr val="F8F8F2"/>
                </a:solidFill>
                <a:latin typeface="Consolas" panose="020B0609020204030204" pitchFamily="49" charset="0"/>
                <a:cs typeface="Consolas" panose="020B0609020204030204" pitchFamily="49" charset="0"/>
              </a:rPr>
              <a:t>readlines</a:t>
            </a:r>
            <a:r>
              <a:rPr lang="en-US" sz="1100" dirty="0">
                <a:solidFill>
                  <a:srgbClr val="F8F8F2"/>
                </a:solidFill>
                <a:latin typeface="Consolas" panose="020B0609020204030204" pitchFamily="49" charset="0"/>
                <a:cs typeface="Consolas" panose="020B0609020204030204" pitchFamily="49" charset="0"/>
              </a:rPr>
              <a:t>():</a:t>
            </a:r>
          </a:p>
          <a:p>
            <a:r>
              <a:rPr lang="en-US" sz="1100" dirty="0">
                <a:solidFill>
                  <a:srgbClr val="F8F8F2"/>
                </a:solidFill>
                <a:latin typeface="Consolas" panose="020B0609020204030204" pitchFamily="49" charset="0"/>
                <a:cs typeface="Consolas" panose="020B0609020204030204" pitchFamily="49" charset="0"/>
              </a:rPr>
              <a:t>        </a:t>
            </a:r>
            <a:r>
              <a:rPr lang="en-US" sz="1100" dirty="0">
                <a:solidFill>
                  <a:srgbClr val="66D9EF"/>
                </a:solidFill>
                <a:latin typeface="Consolas" panose="020B0609020204030204" pitchFamily="49" charset="0"/>
                <a:cs typeface="Consolas" panose="020B0609020204030204" pitchFamily="49" charset="0"/>
              </a:rPr>
              <a:t>print</a:t>
            </a:r>
            <a:r>
              <a:rPr lang="en-US" sz="1100" dirty="0">
                <a:solidFill>
                  <a:srgbClr val="F8F8F2"/>
                </a:solidFill>
                <a:latin typeface="Consolas" panose="020B0609020204030204" pitchFamily="49" charset="0"/>
                <a:cs typeface="Consolas" panose="020B0609020204030204" pitchFamily="49" charset="0"/>
              </a:rPr>
              <a:t>(line)</a:t>
            </a:r>
          </a:p>
          <a:p>
            <a:r>
              <a:rPr lang="en-US" sz="1100" dirty="0">
                <a:solidFill>
                  <a:srgbClr val="F8F8F2"/>
                </a:solidFill>
                <a:latin typeface="Consolas" panose="020B0609020204030204" pitchFamily="49" charset="0"/>
                <a:cs typeface="Consolas" panose="020B0609020204030204" pitchFamily="49" charset="0"/>
              </a:rPr>
              <a:t>    </a:t>
            </a:r>
            <a:r>
              <a:rPr lang="en-US" sz="1100" dirty="0" err="1">
                <a:solidFill>
                  <a:srgbClr val="F8F8F2"/>
                </a:solidFill>
                <a:latin typeface="Consolas" panose="020B0609020204030204" pitchFamily="49" charset="0"/>
                <a:cs typeface="Consolas" panose="020B0609020204030204" pitchFamily="49" charset="0"/>
              </a:rPr>
              <a:t>arquivo</a:t>
            </a:r>
            <a:r>
              <a:rPr lang="en-US" sz="1100" dirty="0" err="1">
                <a:solidFill>
                  <a:srgbClr val="F92672"/>
                </a:solidFill>
                <a:latin typeface="Consolas" panose="020B0609020204030204" pitchFamily="49" charset="0"/>
                <a:cs typeface="Consolas" panose="020B0609020204030204" pitchFamily="49" charset="0"/>
              </a:rPr>
              <a:t>.</a:t>
            </a:r>
            <a:r>
              <a:rPr lang="en-US" sz="1100" dirty="0" err="1">
                <a:solidFill>
                  <a:srgbClr val="F8F8F2"/>
                </a:solidFill>
                <a:latin typeface="Consolas" panose="020B0609020204030204" pitchFamily="49" charset="0"/>
                <a:cs typeface="Consolas" panose="020B0609020204030204" pitchFamily="49" charset="0"/>
              </a:rPr>
              <a:t>write</a:t>
            </a:r>
            <a:r>
              <a:rPr lang="en-US" sz="1100" dirty="0">
                <a:solidFill>
                  <a:srgbClr val="F8F8F2"/>
                </a:solidFill>
                <a:latin typeface="Consolas" panose="020B0609020204030204" pitchFamily="49" charset="0"/>
                <a:cs typeface="Consolas" panose="020B0609020204030204" pitchFamily="49" charset="0"/>
              </a:rPr>
              <a:t>(</a:t>
            </a:r>
            <a:r>
              <a:rPr lang="en-US" sz="1100" dirty="0">
                <a:solidFill>
                  <a:srgbClr val="960050"/>
                </a:solidFill>
                <a:latin typeface="Consolas" panose="020B0609020204030204" pitchFamily="49" charset="0"/>
                <a:cs typeface="Consolas" panose="020B0609020204030204" pitchFamily="49" charset="0"/>
              </a:rPr>
              <a:t>‘</a:t>
            </a:r>
            <a:r>
              <a:rPr lang="en-US" sz="1100" dirty="0" err="1">
                <a:solidFill>
                  <a:srgbClr val="F8F8F2"/>
                </a:solidFill>
                <a:latin typeface="Consolas" panose="020B0609020204030204" pitchFamily="49" charset="0"/>
                <a:cs typeface="Consolas" panose="020B0609020204030204" pitchFamily="49" charset="0"/>
              </a:rPr>
              <a:t>mais</a:t>
            </a:r>
            <a:r>
              <a:rPr lang="en-US" sz="1100" dirty="0">
                <a:latin typeface="Consolas" panose="020B0609020204030204" pitchFamily="49" charset="0"/>
                <a:cs typeface="Consolas" panose="020B0609020204030204" pitchFamily="49" charset="0"/>
              </a:rPr>
              <a:t> </a:t>
            </a:r>
            <a:r>
              <a:rPr lang="en-US" sz="1100" dirty="0" err="1">
                <a:solidFill>
                  <a:srgbClr val="F8F8F2"/>
                </a:solidFill>
                <a:latin typeface="Consolas" panose="020B0609020204030204" pitchFamily="49" charset="0"/>
                <a:cs typeface="Consolas" panose="020B0609020204030204" pitchFamily="49" charset="0"/>
              </a:rPr>
              <a:t>uma</a:t>
            </a:r>
            <a:r>
              <a:rPr lang="en-US" sz="1100" dirty="0">
                <a:latin typeface="Consolas" panose="020B0609020204030204" pitchFamily="49" charset="0"/>
                <a:cs typeface="Consolas" panose="020B0609020204030204" pitchFamily="49" charset="0"/>
              </a:rPr>
              <a:t> </a:t>
            </a:r>
            <a:r>
              <a:rPr lang="en-US" sz="1100" dirty="0" err="1">
                <a:solidFill>
                  <a:srgbClr val="F8F8F2"/>
                </a:solidFill>
                <a:latin typeface="Consolas" panose="020B0609020204030204" pitchFamily="49" charset="0"/>
                <a:cs typeface="Consolas" panose="020B0609020204030204" pitchFamily="49" charset="0"/>
              </a:rPr>
              <a:t>linha</a:t>
            </a:r>
            <a:r>
              <a:rPr lang="en-US" sz="1100" dirty="0">
                <a:solidFill>
                  <a:srgbClr val="960050"/>
                </a:solidFill>
                <a:latin typeface="Consolas" panose="020B0609020204030204" pitchFamily="49" charset="0"/>
                <a:cs typeface="Consolas" panose="020B0609020204030204" pitchFamily="49" charset="0"/>
              </a:rPr>
              <a:t>’</a:t>
            </a:r>
            <a:r>
              <a:rPr lang="en-US" sz="1100" dirty="0">
                <a:solidFill>
                  <a:srgbClr val="F8F8F2"/>
                </a:solidFill>
                <a:latin typeface="Consolas" panose="020B0609020204030204" pitchFamily="49" charset="0"/>
                <a:cs typeface="Consolas" panose="020B0609020204030204" pitchFamily="49" charset="0"/>
              </a:rPr>
              <a:t>)</a:t>
            </a:r>
            <a:endParaRPr lang="en-BR" sz="1100" dirty="0">
              <a:latin typeface="Consolas" panose="020B0609020204030204" pitchFamily="49" charset="0"/>
              <a:cs typeface="Consolas" panose="020B0609020204030204" pitchFamily="49" charset="0"/>
            </a:endParaRPr>
          </a:p>
        </p:txBody>
      </p:sp>
      <p:sp>
        <p:nvSpPr>
          <p:cNvPr id="24" name="Rounded Rectangle 23">
            <a:extLst>
              <a:ext uri="{FF2B5EF4-FFF2-40B4-BE49-F238E27FC236}">
                <a16:creationId xmlns:a16="http://schemas.microsoft.com/office/drawing/2014/main" id="{ECAA535D-CCA2-B04C-98F6-167A329112D9}"/>
              </a:ext>
            </a:extLst>
          </p:cNvPr>
          <p:cNvSpPr/>
          <p:nvPr/>
        </p:nvSpPr>
        <p:spPr>
          <a:xfrm>
            <a:off x="477743" y="3100321"/>
            <a:ext cx="4063424" cy="1413153"/>
          </a:xfrm>
          <a:prstGeom prst="roundRect">
            <a:avLst/>
          </a:prstGeom>
          <a:solidFill>
            <a:schemeClr val="accent2"/>
          </a:solidFill>
        </p:spPr>
        <p:txBody>
          <a:bodyPr wrap="square">
            <a:spAutoFit/>
          </a:bodyPr>
          <a:lstStyle/>
          <a:p>
            <a:r>
              <a:rPr lang="en-US" sz="1100" dirty="0">
                <a:solidFill>
                  <a:srgbClr val="F8F8F2"/>
                </a:solidFill>
                <a:latin typeface="Consolas" panose="020B0609020204030204" pitchFamily="49" charset="0"/>
                <a:cs typeface="Consolas" panose="020B0609020204030204" pitchFamily="49" charset="0"/>
              </a:rPr>
              <a:t>pasta</a:t>
            </a:r>
            <a:r>
              <a:rPr lang="en-US" sz="1100" dirty="0">
                <a:latin typeface="Consolas" panose="020B0609020204030204" pitchFamily="49" charset="0"/>
                <a:cs typeface="Consolas" panose="020B0609020204030204" pitchFamily="49" charset="0"/>
              </a:rPr>
              <a:t> </a:t>
            </a:r>
            <a:r>
              <a:rPr lang="en-US" sz="1100" dirty="0">
                <a:solidFill>
                  <a:srgbClr val="F92672"/>
                </a:solidFill>
                <a:latin typeface="Consolas" panose="020B0609020204030204" pitchFamily="49" charset="0"/>
                <a:cs typeface="Consolas" panose="020B0609020204030204" pitchFamily="49" charset="0"/>
              </a:rPr>
              <a:t>=</a:t>
            </a:r>
            <a:r>
              <a:rPr lang="en-US" sz="1100" dirty="0">
                <a:latin typeface="Consolas" panose="020B0609020204030204" pitchFamily="49" charset="0"/>
                <a:cs typeface="Consolas" panose="020B0609020204030204" pitchFamily="49" charset="0"/>
              </a:rPr>
              <a:t> </a:t>
            </a:r>
            <a:r>
              <a:rPr lang="en-US" sz="1100" dirty="0">
                <a:solidFill>
                  <a:srgbClr val="F8F8F2"/>
                </a:solidFill>
                <a:latin typeface="Consolas" panose="020B0609020204030204" pitchFamily="49" charset="0"/>
                <a:cs typeface="Consolas" panose="020B0609020204030204" pitchFamily="49" charset="0"/>
              </a:rPr>
              <a:t>Path(</a:t>
            </a:r>
            <a:r>
              <a:rPr lang="en-US" sz="1100" dirty="0">
                <a:solidFill>
                  <a:srgbClr val="E6DB74"/>
                </a:solidFill>
                <a:latin typeface="Consolas" panose="020B0609020204030204" pitchFamily="49" charset="0"/>
                <a:cs typeface="Consolas" panose="020B0609020204030204" pitchFamily="49" charset="0"/>
              </a:rPr>
              <a:t>'../log/'</a:t>
            </a:r>
            <a:r>
              <a:rPr lang="en-US" sz="1100" dirty="0">
                <a:solidFill>
                  <a:srgbClr val="F8F8F2"/>
                </a:solidFill>
                <a:latin typeface="Consolas" panose="020B0609020204030204" pitchFamily="49" charset="0"/>
                <a:cs typeface="Consolas" panose="020B0609020204030204" pitchFamily="49" charset="0"/>
              </a:rPr>
              <a:t>)</a:t>
            </a:r>
            <a:r>
              <a:rPr lang="en-US" sz="1100" dirty="0">
                <a:latin typeface="Consolas" panose="020B0609020204030204" pitchFamily="49" charset="0"/>
                <a:cs typeface="Consolas" panose="020B0609020204030204" pitchFamily="49" charset="0"/>
              </a:rPr>
              <a:t> </a:t>
            </a:r>
            <a:r>
              <a:rPr lang="en-US" sz="1100" dirty="0" err="1">
                <a:solidFill>
                  <a:srgbClr val="F8F8F2"/>
                </a:solidFill>
                <a:latin typeface="Consolas" panose="020B0609020204030204" pitchFamily="49" charset="0"/>
                <a:cs typeface="Consolas" panose="020B0609020204030204" pitchFamily="49" charset="0"/>
              </a:rPr>
              <a:t>pasta</a:t>
            </a:r>
            <a:r>
              <a:rPr lang="en-US" sz="1100" dirty="0" err="1">
                <a:solidFill>
                  <a:srgbClr val="F92672"/>
                </a:solidFill>
                <a:latin typeface="Consolas" panose="020B0609020204030204" pitchFamily="49" charset="0"/>
                <a:cs typeface="Consolas" panose="020B0609020204030204" pitchFamily="49" charset="0"/>
              </a:rPr>
              <a:t>.</a:t>
            </a:r>
            <a:r>
              <a:rPr lang="en-US" sz="1100" dirty="0" err="1">
                <a:solidFill>
                  <a:srgbClr val="F8F8F2"/>
                </a:solidFill>
                <a:latin typeface="Consolas" panose="020B0609020204030204" pitchFamily="49" charset="0"/>
                <a:cs typeface="Consolas" panose="020B0609020204030204" pitchFamily="49" charset="0"/>
              </a:rPr>
              <a:t>mkdir</a:t>
            </a:r>
            <a:r>
              <a:rPr lang="en-US" sz="1100" dirty="0">
                <a:solidFill>
                  <a:srgbClr val="F8F8F2"/>
                </a:solidFill>
                <a:latin typeface="Consolas" panose="020B0609020204030204" pitchFamily="49" charset="0"/>
                <a:cs typeface="Consolas" panose="020B0609020204030204" pitchFamily="49" charset="0"/>
              </a:rPr>
              <a:t>(</a:t>
            </a:r>
            <a:r>
              <a:rPr lang="en-US" sz="1100" dirty="0" err="1">
                <a:solidFill>
                  <a:srgbClr val="F8F8F2"/>
                </a:solidFill>
                <a:latin typeface="Consolas" panose="020B0609020204030204" pitchFamily="49" charset="0"/>
                <a:cs typeface="Consolas" panose="020B0609020204030204" pitchFamily="49" charset="0"/>
              </a:rPr>
              <a:t>exist_ok</a:t>
            </a:r>
            <a:r>
              <a:rPr lang="en-US" sz="1100" dirty="0">
                <a:solidFill>
                  <a:srgbClr val="F92672"/>
                </a:solidFill>
                <a:latin typeface="Consolas" panose="020B0609020204030204" pitchFamily="49" charset="0"/>
                <a:cs typeface="Consolas" panose="020B0609020204030204" pitchFamily="49" charset="0"/>
              </a:rPr>
              <a:t>=</a:t>
            </a:r>
            <a:r>
              <a:rPr lang="en-US" sz="1100" dirty="0">
                <a:solidFill>
                  <a:srgbClr val="F8F8F2"/>
                </a:solidFill>
                <a:latin typeface="Consolas" panose="020B0609020204030204" pitchFamily="49" charset="0"/>
                <a:cs typeface="Consolas" panose="020B0609020204030204" pitchFamily="49" charset="0"/>
              </a:rPr>
              <a:t>True)</a:t>
            </a:r>
            <a:br>
              <a:rPr lang="en-US" sz="1100" dirty="0">
                <a:solidFill>
                  <a:srgbClr val="F8F8F2"/>
                </a:solidFill>
                <a:latin typeface="Consolas" panose="020B0609020204030204" pitchFamily="49" charset="0"/>
                <a:cs typeface="Consolas" panose="020B0609020204030204" pitchFamily="49" charset="0"/>
              </a:rPr>
            </a:br>
            <a:br>
              <a:rPr lang="en-US" sz="1100" dirty="0">
                <a:solidFill>
                  <a:srgbClr val="F8F8F2"/>
                </a:solidFill>
                <a:latin typeface="Consolas" panose="020B0609020204030204" pitchFamily="49" charset="0"/>
                <a:cs typeface="Consolas" panose="020B0609020204030204" pitchFamily="49" charset="0"/>
              </a:rPr>
            </a:br>
            <a:r>
              <a:rPr lang="en-US" sz="1100" dirty="0" err="1">
                <a:solidFill>
                  <a:srgbClr val="F8F8F2"/>
                </a:solidFill>
                <a:latin typeface="Consolas" panose="020B0609020204030204" pitchFamily="49" charset="0"/>
                <a:cs typeface="Consolas" panose="020B0609020204030204" pitchFamily="49" charset="0"/>
              </a:rPr>
              <a:t>caminho_log</a:t>
            </a:r>
            <a:r>
              <a:rPr lang="en-US" sz="1100" dirty="0">
                <a:latin typeface="Consolas" panose="020B0609020204030204" pitchFamily="49" charset="0"/>
                <a:cs typeface="Consolas" panose="020B0609020204030204" pitchFamily="49" charset="0"/>
              </a:rPr>
              <a:t> </a:t>
            </a:r>
            <a:r>
              <a:rPr lang="en-US" sz="1100" dirty="0">
                <a:solidFill>
                  <a:srgbClr val="F92672"/>
                </a:solidFill>
                <a:latin typeface="Consolas" panose="020B0609020204030204" pitchFamily="49" charset="0"/>
                <a:cs typeface="Consolas" panose="020B0609020204030204" pitchFamily="49" charset="0"/>
              </a:rPr>
              <a:t>=</a:t>
            </a:r>
            <a:r>
              <a:rPr lang="en-US" sz="1100" dirty="0">
                <a:latin typeface="Consolas" panose="020B0609020204030204" pitchFamily="49" charset="0"/>
                <a:cs typeface="Consolas" panose="020B0609020204030204" pitchFamily="49" charset="0"/>
              </a:rPr>
              <a:t> </a:t>
            </a:r>
            <a:r>
              <a:rPr lang="en-US" sz="1100" dirty="0" err="1">
                <a:solidFill>
                  <a:srgbClr val="F8F8F2"/>
                </a:solidFill>
                <a:latin typeface="Consolas" panose="020B0609020204030204" pitchFamily="49" charset="0"/>
                <a:cs typeface="Consolas" panose="020B0609020204030204" pitchFamily="49" charset="0"/>
              </a:rPr>
              <a:t>pasta</a:t>
            </a:r>
            <a:r>
              <a:rPr lang="en-US" sz="1100" dirty="0" err="1">
                <a:solidFill>
                  <a:srgbClr val="F92672"/>
                </a:solidFill>
                <a:latin typeface="Consolas" panose="020B0609020204030204" pitchFamily="49" charset="0"/>
                <a:cs typeface="Consolas" panose="020B0609020204030204" pitchFamily="49" charset="0"/>
              </a:rPr>
              <a:t>.</a:t>
            </a:r>
            <a:r>
              <a:rPr lang="en-US" sz="1100" dirty="0" err="1">
                <a:solidFill>
                  <a:srgbClr val="F8F8F2"/>
                </a:solidFill>
                <a:latin typeface="Consolas" panose="020B0609020204030204" pitchFamily="49" charset="0"/>
                <a:cs typeface="Consolas" panose="020B0609020204030204" pitchFamily="49" charset="0"/>
              </a:rPr>
              <a:t>joinpath</a:t>
            </a:r>
            <a:r>
              <a:rPr lang="en-US" sz="1100" dirty="0">
                <a:solidFill>
                  <a:srgbClr val="F8F8F2"/>
                </a:solidFill>
                <a:latin typeface="Consolas" panose="020B0609020204030204" pitchFamily="49" charset="0"/>
                <a:cs typeface="Consolas" panose="020B0609020204030204" pitchFamily="49" charset="0"/>
              </a:rPr>
              <a:t>(</a:t>
            </a:r>
            <a:r>
              <a:rPr lang="en-US" sz="1100" dirty="0">
                <a:solidFill>
                  <a:srgbClr val="E6DB74"/>
                </a:solidFill>
                <a:latin typeface="Consolas" panose="020B0609020204030204" pitchFamily="49" charset="0"/>
                <a:cs typeface="Consolas" panose="020B0609020204030204" pitchFamily="49" charset="0"/>
              </a:rPr>
              <a:t>'</a:t>
            </a:r>
            <a:r>
              <a:rPr lang="en-US" sz="1100" dirty="0" err="1">
                <a:solidFill>
                  <a:srgbClr val="E6DB74"/>
                </a:solidFill>
                <a:latin typeface="Consolas" panose="020B0609020204030204" pitchFamily="49" charset="0"/>
                <a:cs typeface="Consolas" panose="020B0609020204030204" pitchFamily="49" charset="0"/>
              </a:rPr>
              <a:t>log.txt</a:t>
            </a:r>
            <a:r>
              <a:rPr lang="en-US" sz="1100" dirty="0">
                <a:solidFill>
                  <a:srgbClr val="E6DB74"/>
                </a:solidFill>
                <a:latin typeface="Consolas" panose="020B0609020204030204" pitchFamily="49" charset="0"/>
                <a:cs typeface="Consolas" panose="020B0609020204030204" pitchFamily="49" charset="0"/>
              </a:rPr>
              <a:t>’</a:t>
            </a:r>
            <a:r>
              <a:rPr lang="en-US" sz="1100" dirty="0">
                <a:solidFill>
                  <a:srgbClr val="F8F8F2"/>
                </a:solidFill>
                <a:latin typeface="Consolas" panose="020B0609020204030204" pitchFamily="49" charset="0"/>
                <a:cs typeface="Consolas" panose="020B0609020204030204" pitchFamily="49" charset="0"/>
              </a:rPr>
              <a:t>)</a:t>
            </a:r>
            <a:br>
              <a:rPr lang="en-US" sz="1100" dirty="0">
                <a:solidFill>
                  <a:srgbClr val="F8F8F2"/>
                </a:solidFill>
                <a:latin typeface="Consolas" panose="020B0609020204030204" pitchFamily="49" charset="0"/>
                <a:cs typeface="Consolas" panose="020B0609020204030204" pitchFamily="49" charset="0"/>
              </a:rPr>
            </a:br>
            <a:br>
              <a:rPr lang="en-US" sz="1100" dirty="0">
                <a:solidFill>
                  <a:srgbClr val="F8F8F2"/>
                </a:solidFill>
                <a:latin typeface="Consolas" panose="020B0609020204030204" pitchFamily="49" charset="0"/>
                <a:cs typeface="Consolas" panose="020B0609020204030204" pitchFamily="49" charset="0"/>
              </a:rPr>
            </a:br>
            <a:r>
              <a:rPr lang="en-US" sz="1100" dirty="0">
                <a:solidFill>
                  <a:srgbClr val="66D9EF"/>
                </a:solidFill>
                <a:latin typeface="Consolas" panose="020B0609020204030204" pitchFamily="49" charset="0"/>
                <a:cs typeface="Consolas" panose="020B0609020204030204" pitchFamily="49" charset="0"/>
              </a:rPr>
              <a:t>with</a:t>
            </a:r>
            <a:r>
              <a:rPr lang="en-US" sz="1100" dirty="0">
                <a:latin typeface="Consolas" panose="020B0609020204030204" pitchFamily="49" charset="0"/>
                <a:cs typeface="Consolas" panose="020B0609020204030204" pitchFamily="49" charset="0"/>
              </a:rPr>
              <a:t> </a:t>
            </a:r>
            <a:r>
              <a:rPr lang="en-US" sz="1100" dirty="0">
                <a:solidFill>
                  <a:srgbClr val="F8F8F2"/>
                </a:solidFill>
                <a:latin typeface="Consolas" panose="020B0609020204030204" pitchFamily="49" charset="0"/>
                <a:cs typeface="Consolas" panose="020B0609020204030204" pitchFamily="49" charset="0"/>
              </a:rPr>
              <a:t>open(</a:t>
            </a:r>
            <a:r>
              <a:rPr lang="en-US" sz="1100" dirty="0" err="1">
                <a:solidFill>
                  <a:srgbClr val="F8F8F2"/>
                </a:solidFill>
                <a:latin typeface="Consolas" panose="020B0609020204030204" pitchFamily="49" charset="0"/>
                <a:cs typeface="Consolas" panose="020B0609020204030204" pitchFamily="49" charset="0"/>
              </a:rPr>
              <a:t>caminho_log</a:t>
            </a:r>
            <a:r>
              <a:rPr lang="en-US" sz="1100" dirty="0">
                <a:solidFill>
                  <a:srgbClr val="F8F8F2"/>
                </a:solidFill>
                <a:latin typeface="Consolas" panose="020B0609020204030204" pitchFamily="49" charset="0"/>
                <a:cs typeface="Consolas" panose="020B0609020204030204" pitchFamily="49" charset="0"/>
              </a:rPr>
              <a:t>,</a:t>
            </a:r>
            <a:r>
              <a:rPr lang="en-US" sz="1100" dirty="0">
                <a:latin typeface="Consolas" panose="020B0609020204030204" pitchFamily="49" charset="0"/>
                <a:cs typeface="Consolas" panose="020B0609020204030204" pitchFamily="49" charset="0"/>
              </a:rPr>
              <a:t> </a:t>
            </a:r>
            <a:r>
              <a:rPr lang="en-US" sz="1100" dirty="0">
                <a:solidFill>
                  <a:srgbClr val="E6DB74"/>
                </a:solidFill>
                <a:latin typeface="Consolas" panose="020B0609020204030204" pitchFamily="49" charset="0"/>
                <a:cs typeface="Consolas" panose="020B0609020204030204" pitchFamily="49" charset="0"/>
              </a:rPr>
              <a:t>'w'</a:t>
            </a:r>
            <a:r>
              <a:rPr lang="en-US" sz="1100" dirty="0">
                <a:solidFill>
                  <a:srgbClr val="F8F8F2"/>
                </a:solidFill>
                <a:latin typeface="Consolas" panose="020B0609020204030204" pitchFamily="49" charset="0"/>
                <a:cs typeface="Consolas" panose="020B0609020204030204" pitchFamily="49" charset="0"/>
              </a:rPr>
              <a:t>)</a:t>
            </a:r>
            <a:r>
              <a:rPr lang="en-US" sz="1100" dirty="0">
                <a:latin typeface="Consolas" panose="020B0609020204030204" pitchFamily="49" charset="0"/>
                <a:cs typeface="Consolas" panose="020B0609020204030204" pitchFamily="49" charset="0"/>
              </a:rPr>
              <a:t> </a:t>
            </a:r>
            <a:r>
              <a:rPr lang="en-US" sz="1100" dirty="0">
                <a:solidFill>
                  <a:srgbClr val="66D9EF"/>
                </a:solidFill>
                <a:latin typeface="Consolas" panose="020B0609020204030204" pitchFamily="49" charset="0"/>
                <a:cs typeface="Consolas" panose="020B0609020204030204" pitchFamily="49" charset="0"/>
              </a:rPr>
              <a:t>as</a:t>
            </a:r>
            <a:r>
              <a:rPr lang="en-US" sz="1100" dirty="0">
                <a:latin typeface="Consolas" panose="020B0609020204030204" pitchFamily="49" charset="0"/>
                <a:cs typeface="Consolas" panose="020B0609020204030204" pitchFamily="49" charset="0"/>
              </a:rPr>
              <a:t> </a:t>
            </a:r>
            <a:r>
              <a:rPr lang="en-US" sz="1100" dirty="0" err="1">
                <a:solidFill>
                  <a:srgbClr val="F8F8F2"/>
                </a:solidFill>
                <a:latin typeface="Consolas" panose="020B0609020204030204" pitchFamily="49" charset="0"/>
                <a:cs typeface="Consolas" panose="020B0609020204030204" pitchFamily="49" charset="0"/>
              </a:rPr>
              <a:t>arquivo</a:t>
            </a:r>
            <a:r>
              <a:rPr lang="en-US" sz="1100" dirty="0">
                <a:solidFill>
                  <a:srgbClr val="F8F8F2"/>
                </a:solidFill>
                <a:latin typeface="Consolas" panose="020B0609020204030204" pitchFamily="49" charset="0"/>
                <a:cs typeface="Consolas" panose="020B0609020204030204" pitchFamily="49" charset="0"/>
              </a:rPr>
              <a:t>:</a:t>
            </a:r>
          </a:p>
          <a:p>
            <a:r>
              <a:rPr lang="en-US" sz="1100" dirty="0">
                <a:solidFill>
                  <a:srgbClr val="F8F8F2"/>
                </a:solidFill>
                <a:latin typeface="Consolas" panose="020B0609020204030204" pitchFamily="49" charset="0"/>
                <a:cs typeface="Consolas" panose="020B0609020204030204" pitchFamily="49" charset="0"/>
              </a:rPr>
              <a:t>    </a:t>
            </a:r>
            <a:r>
              <a:rPr lang="en-US" sz="1100" dirty="0" err="1">
                <a:solidFill>
                  <a:srgbClr val="F8F8F2"/>
                </a:solidFill>
                <a:latin typeface="Consolas" panose="020B0609020204030204" pitchFamily="49" charset="0"/>
                <a:cs typeface="Consolas" panose="020B0609020204030204" pitchFamily="49" charset="0"/>
              </a:rPr>
              <a:t>arquivo</a:t>
            </a:r>
            <a:r>
              <a:rPr lang="en-US" sz="1100" dirty="0" err="1">
                <a:solidFill>
                  <a:srgbClr val="F92672"/>
                </a:solidFill>
                <a:latin typeface="Consolas" panose="020B0609020204030204" pitchFamily="49" charset="0"/>
                <a:cs typeface="Consolas" panose="020B0609020204030204" pitchFamily="49" charset="0"/>
              </a:rPr>
              <a:t>.</a:t>
            </a:r>
            <a:r>
              <a:rPr lang="en-US" sz="1100" dirty="0" err="1">
                <a:solidFill>
                  <a:srgbClr val="F8F8F2"/>
                </a:solidFill>
                <a:latin typeface="Consolas" panose="020B0609020204030204" pitchFamily="49" charset="0"/>
                <a:cs typeface="Consolas" panose="020B0609020204030204" pitchFamily="49" charset="0"/>
              </a:rPr>
              <a:t>write</a:t>
            </a:r>
            <a:r>
              <a:rPr lang="en-US" sz="1100" dirty="0">
                <a:solidFill>
                  <a:srgbClr val="F8F8F2"/>
                </a:solidFill>
                <a:latin typeface="Consolas" panose="020B0609020204030204" pitchFamily="49" charset="0"/>
                <a:cs typeface="Consolas" panose="020B0609020204030204" pitchFamily="49" charset="0"/>
              </a:rPr>
              <a:t>(</a:t>
            </a:r>
            <a:r>
              <a:rPr lang="en-US" sz="1100" dirty="0">
                <a:solidFill>
                  <a:srgbClr val="E6DB74"/>
                </a:solidFill>
                <a:latin typeface="Consolas" panose="020B0609020204030204" pitchFamily="49" charset="0"/>
                <a:cs typeface="Consolas" panose="020B0609020204030204" pitchFamily="49" charset="0"/>
              </a:rPr>
              <a:t>'</a:t>
            </a:r>
            <a:r>
              <a:rPr lang="en-US" sz="1100" dirty="0" err="1">
                <a:solidFill>
                  <a:srgbClr val="E6DB74"/>
                </a:solidFill>
                <a:latin typeface="Consolas" panose="020B0609020204030204" pitchFamily="49" charset="0"/>
                <a:cs typeface="Consolas" panose="020B0609020204030204" pitchFamily="49" charset="0"/>
              </a:rPr>
              <a:t>Iniciando</a:t>
            </a:r>
            <a:r>
              <a:rPr lang="en-US" sz="1100" dirty="0">
                <a:solidFill>
                  <a:srgbClr val="E6DB74"/>
                </a:solidFill>
                <a:latin typeface="Consolas" panose="020B0609020204030204" pitchFamily="49" charset="0"/>
                <a:cs typeface="Consolas" panose="020B0609020204030204" pitchFamily="49" charset="0"/>
              </a:rPr>
              <a:t> app...'</a:t>
            </a:r>
            <a:r>
              <a:rPr lang="en-US" sz="1100" dirty="0">
                <a:solidFill>
                  <a:srgbClr val="F8F8F2"/>
                </a:solidFill>
                <a:latin typeface="Consolas" panose="020B0609020204030204" pitchFamily="49" charset="0"/>
                <a:cs typeface="Consolas" panose="020B0609020204030204" pitchFamily="49" charset="0"/>
              </a:rPr>
              <a:t>)</a:t>
            </a:r>
            <a:endParaRPr lang="en-BR" sz="11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00095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p:nvPr/>
        </p:nvSpPr>
        <p:spPr>
          <a:xfrm>
            <a:off x="450000" y="373500"/>
            <a:ext cx="7156200" cy="5847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600" b="1" dirty="0">
                <a:latin typeface="Montserrat"/>
                <a:ea typeface="Montserrat"/>
                <a:cs typeface="Montserrat"/>
                <a:sym typeface="Montserrat"/>
              </a:rPr>
              <a:t>JSON e </a:t>
            </a:r>
            <a:r>
              <a:rPr lang="pt-BR" sz="2600" b="1" dirty="0" err="1">
                <a:latin typeface="Montserrat"/>
                <a:ea typeface="Montserrat"/>
                <a:cs typeface="Montserrat"/>
                <a:sym typeface="Montserrat"/>
              </a:rPr>
              <a:t>CSVs</a:t>
            </a:r>
            <a:endParaRPr sz="2600" b="1" dirty="0">
              <a:latin typeface="Montserrat"/>
              <a:ea typeface="Montserrat"/>
              <a:cs typeface="Montserrat"/>
              <a:sym typeface="Montserrat"/>
            </a:endParaRPr>
          </a:p>
        </p:txBody>
      </p:sp>
      <p:pic>
        <p:nvPicPr>
          <p:cNvPr id="9" name="Google Shape;81;p16">
            <a:extLst>
              <a:ext uri="{FF2B5EF4-FFF2-40B4-BE49-F238E27FC236}">
                <a16:creationId xmlns:a16="http://schemas.microsoft.com/office/drawing/2014/main" id="{280165E0-35B5-D94F-989F-ADA311792B6B}"/>
              </a:ext>
            </a:extLst>
          </p:cNvPr>
          <p:cNvPicPr preferRelativeResize="0"/>
          <p:nvPr/>
        </p:nvPicPr>
        <p:blipFill>
          <a:blip r:embed="rId3">
            <a:alphaModFix/>
          </a:blip>
          <a:stretch>
            <a:fillRect/>
          </a:stretch>
        </p:blipFill>
        <p:spPr>
          <a:xfrm>
            <a:off x="7707800" y="4408557"/>
            <a:ext cx="1139979" cy="365875"/>
          </a:xfrm>
          <a:prstGeom prst="rect">
            <a:avLst/>
          </a:prstGeom>
          <a:noFill/>
          <a:ln>
            <a:noFill/>
          </a:ln>
        </p:spPr>
      </p:pic>
      <p:sp>
        <p:nvSpPr>
          <p:cNvPr id="12" name="Google Shape;97;p18">
            <a:extLst>
              <a:ext uri="{FF2B5EF4-FFF2-40B4-BE49-F238E27FC236}">
                <a16:creationId xmlns:a16="http://schemas.microsoft.com/office/drawing/2014/main" id="{CC66FD1B-7D66-0044-89FB-641BEE52F97D}"/>
              </a:ext>
            </a:extLst>
          </p:cNvPr>
          <p:cNvSpPr txBox="1"/>
          <p:nvPr/>
        </p:nvSpPr>
        <p:spPr>
          <a:xfrm>
            <a:off x="449999" y="1115700"/>
            <a:ext cx="3961134" cy="430857"/>
          </a:xfrm>
          <a:prstGeom prst="rect">
            <a:avLst/>
          </a:prstGeom>
          <a:noFill/>
          <a:ln>
            <a:noFill/>
          </a:ln>
        </p:spPr>
        <p:txBody>
          <a:bodyPr spcFirstLastPara="1" wrap="square" lIns="91425" tIns="91425" rIns="91425" bIns="91425" anchor="t" anchorCtr="0">
            <a:spAutoFit/>
          </a:bodyPr>
          <a:lstStyle/>
          <a:p>
            <a:pPr lvl="0">
              <a:defRPr/>
            </a:pPr>
            <a:r>
              <a:rPr lang="pt-BR" sz="1600" b="1" dirty="0" err="1">
                <a:solidFill>
                  <a:srgbClr val="FF609A"/>
                </a:solidFill>
                <a:latin typeface="Montserrat"/>
                <a:ea typeface="Montserrat"/>
                <a:cs typeface="Montserrat"/>
                <a:sym typeface="Montserrat"/>
              </a:rPr>
              <a:t>JSONs</a:t>
            </a:r>
            <a:r>
              <a:rPr lang="pt-BR" sz="1600" b="1" dirty="0">
                <a:solidFill>
                  <a:srgbClr val="FF609A"/>
                </a:solidFill>
                <a:latin typeface="Montserrat"/>
                <a:ea typeface="Montserrat"/>
                <a:cs typeface="Montserrat"/>
                <a:sym typeface="Montserrat"/>
              </a:rPr>
              <a:t> e </a:t>
            </a:r>
            <a:r>
              <a:rPr lang="pt-BR" sz="1600" b="1" dirty="0" err="1">
                <a:solidFill>
                  <a:srgbClr val="FF609A"/>
                </a:solidFill>
                <a:latin typeface="Montserrat"/>
                <a:ea typeface="Montserrat"/>
                <a:cs typeface="Montserrat"/>
                <a:sym typeface="Montserrat"/>
              </a:rPr>
              <a:t>CSVs</a:t>
            </a:r>
            <a:endParaRPr lang="pt-BR" sz="1600" b="1" dirty="0">
              <a:solidFill>
                <a:srgbClr val="FF609A"/>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4C2B5047-BA8B-984F-8949-FF97CEBC4B56}"/>
              </a:ext>
            </a:extLst>
          </p:cNvPr>
          <p:cNvPicPr>
            <a:picLocks noChangeAspect="1"/>
          </p:cNvPicPr>
          <p:nvPr/>
        </p:nvPicPr>
        <p:blipFill>
          <a:blip r:embed="rId4"/>
          <a:stretch>
            <a:fillRect/>
          </a:stretch>
        </p:blipFill>
        <p:spPr>
          <a:xfrm>
            <a:off x="449999" y="1871133"/>
            <a:ext cx="2870200" cy="2349500"/>
          </a:xfrm>
          <a:prstGeom prst="rect">
            <a:avLst/>
          </a:prstGeom>
        </p:spPr>
      </p:pic>
      <p:pic>
        <p:nvPicPr>
          <p:cNvPr id="3" name="Picture 2">
            <a:extLst>
              <a:ext uri="{FF2B5EF4-FFF2-40B4-BE49-F238E27FC236}">
                <a16:creationId xmlns:a16="http://schemas.microsoft.com/office/drawing/2014/main" id="{D2BE084A-9D46-4946-9155-12114898AA21}"/>
              </a:ext>
            </a:extLst>
          </p:cNvPr>
          <p:cNvPicPr>
            <a:picLocks noChangeAspect="1"/>
          </p:cNvPicPr>
          <p:nvPr/>
        </p:nvPicPr>
        <p:blipFill>
          <a:blip r:embed="rId5"/>
          <a:stretch>
            <a:fillRect/>
          </a:stretch>
        </p:blipFill>
        <p:spPr>
          <a:xfrm>
            <a:off x="4411133" y="2446867"/>
            <a:ext cx="3659335" cy="970844"/>
          </a:xfrm>
          <a:prstGeom prst="rect">
            <a:avLst/>
          </a:prstGeom>
        </p:spPr>
      </p:pic>
    </p:spTree>
    <p:extLst>
      <p:ext uri="{BB962C8B-B14F-4D97-AF65-F5344CB8AC3E}">
        <p14:creationId xmlns:p14="http://schemas.microsoft.com/office/powerpoint/2010/main" val="4223792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p:nvPr/>
        </p:nvSpPr>
        <p:spPr>
          <a:xfrm>
            <a:off x="450000" y="373500"/>
            <a:ext cx="7156200" cy="5847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600" b="1" dirty="0" err="1">
                <a:latin typeface="Montserrat"/>
                <a:ea typeface="Montserrat"/>
                <a:cs typeface="Montserrat"/>
                <a:sym typeface="Montserrat"/>
              </a:rPr>
              <a:t>Decorators</a:t>
            </a:r>
            <a:r>
              <a:rPr lang="pt-BR" sz="2600" b="1" dirty="0">
                <a:latin typeface="Montserrat"/>
                <a:ea typeface="Montserrat"/>
                <a:cs typeface="Montserrat"/>
                <a:sym typeface="Montserrat"/>
              </a:rPr>
              <a:t> e </a:t>
            </a:r>
            <a:r>
              <a:rPr lang="pt-BR" sz="2600" b="1" dirty="0" err="1">
                <a:latin typeface="Montserrat"/>
                <a:ea typeface="Montserrat"/>
                <a:cs typeface="Montserrat"/>
                <a:sym typeface="Montserrat"/>
              </a:rPr>
              <a:t>APIs</a:t>
            </a:r>
            <a:endParaRPr sz="2600" b="1" dirty="0">
              <a:latin typeface="Montserrat"/>
              <a:ea typeface="Montserrat"/>
              <a:cs typeface="Montserrat"/>
              <a:sym typeface="Montserrat"/>
            </a:endParaRPr>
          </a:p>
        </p:txBody>
      </p:sp>
      <p:pic>
        <p:nvPicPr>
          <p:cNvPr id="9" name="Google Shape;81;p16">
            <a:extLst>
              <a:ext uri="{FF2B5EF4-FFF2-40B4-BE49-F238E27FC236}">
                <a16:creationId xmlns:a16="http://schemas.microsoft.com/office/drawing/2014/main" id="{280165E0-35B5-D94F-989F-ADA311792B6B}"/>
              </a:ext>
            </a:extLst>
          </p:cNvPr>
          <p:cNvPicPr preferRelativeResize="0"/>
          <p:nvPr/>
        </p:nvPicPr>
        <p:blipFill>
          <a:blip r:embed="rId3">
            <a:alphaModFix/>
          </a:blip>
          <a:stretch>
            <a:fillRect/>
          </a:stretch>
        </p:blipFill>
        <p:spPr>
          <a:xfrm>
            <a:off x="7707800" y="4408557"/>
            <a:ext cx="1139979" cy="365875"/>
          </a:xfrm>
          <a:prstGeom prst="rect">
            <a:avLst/>
          </a:prstGeom>
          <a:noFill/>
          <a:ln>
            <a:noFill/>
          </a:ln>
        </p:spPr>
      </p:pic>
      <p:sp>
        <p:nvSpPr>
          <p:cNvPr id="7" name="Google Shape;89;p17">
            <a:extLst>
              <a:ext uri="{FF2B5EF4-FFF2-40B4-BE49-F238E27FC236}">
                <a16:creationId xmlns:a16="http://schemas.microsoft.com/office/drawing/2014/main" id="{CF58CAE0-A4E4-4A40-9984-0AA7746D7CE1}"/>
              </a:ext>
            </a:extLst>
          </p:cNvPr>
          <p:cNvSpPr txBox="1"/>
          <p:nvPr/>
        </p:nvSpPr>
        <p:spPr>
          <a:xfrm>
            <a:off x="165187" y="1296911"/>
            <a:ext cx="3477423" cy="1184909"/>
          </a:xfrm>
          <a:prstGeom prst="rect">
            <a:avLst/>
          </a:prstGeom>
          <a:noFill/>
          <a:ln>
            <a:noFill/>
          </a:ln>
        </p:spPr>
        <p:txBody>
          <a:bodyPr spcFirstLastPara="1" wrap="square" lIns="91425" tIns="91425" rIns="91425" bIns="91425" anchor="t" anchorCtr="0">
            <a:spAutoFit/>
          </a:bodyPr>
          <a:lstStyle/>
          <a:p>
            <a:pPr marL="457200" lvl="0" indent="-342900">
              <a:spcBef>
                <a:spcPts val="600"/>
              </a:spcBef>
              <a:buClr>
                <a:srgbClr val="0C343D"/>
              </a:buClr>
              <a:buSzPts val="1800"/>
              <a:buFont typeface="Montserrat"/>
              <a:buChar char="▹"/>
              <a:defRPr/>
            </a:pPr>
            <a:r>
              <a:rPr lang="pt-BR" sz="1200" b="1" i="1" dirty="0" err="1">
                <a:solidFill>
                  <a:srgbClr val="FA609B"/>
                </a:solidFill>
                <a:latin typeface="Montserrat"/>
                <a:ea typeface="Montserrat"/>
                <a:cs typeface="Montserrat"/>
                <a:sym typeface="Montserrat"/>
              </a:rPr>
              <a:t>Decorators</a:t>
            </a:r>
            <a:r>
              <a:rPr lang="pt-BR" sz="1200" dirty="0">
                <a:latin typeface="Montserrat"/>
                <a:ea typeface="Montserrat"/>
                <a:cs typeface="Montserrat"/>
                <a:sym typeface="Montserrat"/>
              </a:rPr>
              <a:t> são formas de adicionar funcionalidades em blocos de código sem necessariamente alterá-los, deixando o código mais limpo e conciso.</a:t>
            </a:r>
          </a:p>
        </p:txBody>
      </p:sp>
      <p:pic>
        <p:nvPicPr>
          <p:cNvPr id="4" name="Picture 3">
            <a:extLst>
              <a:ext uri="{FF2B5EF4-FFF2-40B4-BE49-F238E27FC236}">
                <a16:creationId xmlns:a16="http://schemas.microsoft.com/office/drawing/2014/main" id="{6A013D88-3A51-D948-A16A-93B9E47D7FAD}"/>
              </a:ext>
            </a:extLst>
          </p:cNvPr>
          <p:cNvPicPr>
            <a:picLocks noChangeAspect="1"/>
          </p:cNvPicPr>
          <p:nvPr/>
        </p:nvPicPr>
        <p:blipFill>
          <a:blip r:embed="rId4"/>
          <a:stretch>
            <a:fillRect/>
          </a:stretch>
        </p:blipFill>
        <p:spPr>
          <a:xfrm>
            <a:off x="864794" y="2674055"/>
            <a:ext cx="2153469" cy="816155"/>
          </a:xfrm>
          <a:prstGeom prst="rect">
            <a:avLst/>
          </a:prstGeom>
        </p:spPr>
      </p:pic>
      <p:graphicFrame>
        <p:nvGraphicFramePr>
          <p:cNvPr id="11" name="Table 10">
            <a:extLst>
              <a:ext uri="{FF2B5EF4-FFF2-40B4-BE49-F238E27FC236}">
                <a16:creationId xmlns:a16="http://schemas.microsoft.com/office/drawing/2014/main" id="{650A5CAF-EA92-924D-888F-3DF7D6B73282}"/>
              </a:ext>
            </a:extLst>
          </p:cNvPr>
          <p:cNvGraphicFramePr>
            <a:graphicFrameLocks noGrp="1"/>
          </p:cNvGraphicFramePr>
          <p:nvPr>
            <p:extLst>
              <p:ext uri="{D42A27DB-BD31-4B8C-83A1-F6EECF244321}">
                <p14:modId xmlns:p14="http://schemas.microsoft.com/office/powerpoint/2010/main" val="70109838"/>
              </p:ext>
            </p:extLst>
          </p:nvPr>
        </p:nvGraphicFramePr>
        <p:xfrm>
          <a:off x="3913880" y="1344064"/>
          <a:ext cx="4963881" cy="2087915"/>
        </p:xfrm>
        <a:graphic>
          <a:graphicData uri="http://schemas.openxmlformats.org/drawingml/2006/table">
            <a:tbl>
              <a:tblPr firstRow="1" bandRow="1">
                <a:tableStyleId>{F5AB1C69-6EDB-4FF4-983F-18BD219EF322}</a:tableStyleId>
              </a:tblPr>
              <a:tblGrid>
                <a:gridCol w="718082">
                  <a:extLst>
                    <a:ext uri="{9D8B030D-6E8A-4147-A177-3AD203B41FA5}">
                      <a16:colId xmlns:a16="http://schemas.microsoft.com/office/drawing/2014/main" val="5690247"/>
                    </a:ext>
                  </a:extLst>
                </a:gridCol>
                <a:gridCol w="1843790">
                  <a:extLst>
                    <a:ext uri="{9D8B030D-6E8A-4147-A177-3AD203B41FA5}">
                      <a16:colId xmlns:a16="http://schemas.microsoft.com/office/drawing/2014/main" val="3485014670"/>
                    </a:ext>
                  </a:extLst>
                </a:gridCol>
                <a:gridCol w="2402009">
                  <a:extLst>
                    <a:ext uri="{9D8B030D-6E8A-4147-A177-3AD203B41FA5}">
                      <a16:colId xmlns:a16="http://schemas.microsoft.com/office/drawing/2014/main" val="1248462665"/>
                    </a:ext>
                  </a:extLst>
                </a:gridCol>
              </a:tblGrid>
              <a:tr h="304835">
                <a:tc>
                  <a:txBody>
                    <a:bodyPr/>
                    <a:lstStyle/>
                    <a:p>
                      <a:r>
                        <a:rPr lang="en-US" sz="1000" b="1" dirty="0">
                          <a:effectLst/>
                        </a:rPr>
                        <a:t>Verbo</a:t>
                      </a:r>
                    </a:p>
                  </a:txBody>
                  <a:tcPr marL="123825" marR="123825" marT="57150" marB="57150" anchor="ctr">
                    <a:solidFill>
                      <a:srgbClr val="FA609B"/>
                    </a:solidFill>
                  </a:tcPr>
                </a:tc>
                <a:tc>
                  <a:txBody>
                    <a:bodyPr/>
                    <a:lstStyle/>
                    <a:p>
                      <a:r>
                        <a:rPr lang="en-US" sz="1000" b="1" dirty="0" err="1">
                          <a:effectLst/>
                        </a:rPr>
                        <a:t>Função</a:t>
                      </a:r>
                      <a:endParaRPr lang="en-US" sz="1000" b="1" dirty="0">
                        <a:effectLst/>
                      </a:endParaRPr>
                    </a:p>
                  </a:txBody>
                  <a:tcPr marL="123825" marR="123825" marT="57150" marB="57150" anchor="ctr">
                    <a:solidFill>
                      <a:srgbClr val="FA609B"/>
                    </a:solidFill>
                  </a:tcPr>
                </a:tc>
                <a:tc>
                  <a:txBody>
                    <a:bodyPr/>
                    <a:lstStyle/>
                    <a:p>
                      <a:r>
                        <a:rPr lang="en-US" sz="1000" b="1" dirty="0" err="1">
                          <a:effectLst/>
                        </a:rPr>
                        <a:t>Descrição</a:t>
                      </a:r>
                      <a:endParaRPr lang="en-US" sz="1000" b="1" dirty="0">
                        <a:effectLst/>
                      </a:endParaRPr>
                    </a:p>
                  </a:txBody>
                  <a:tcPr marL="123825" marR="123825" marT="57150" marB="57150" anchor="ctr">
                    <a:solidFill>
                      <a:srgbClr val="FA609B"/>
                    </a:solidFill>
                  </a:tcPr>
                </a:tc>
                <a:extLst>
                  <a:ext uri="{0D108BD9-81ED-4DB2-BD59-A6C34878D82A}">
                    <a16:rowId xmlns:a16="http://schemas.microsoft.com/office/drawing/2014/main" val="2689257725"/>
                  </a:ext>
                </a:extLst>
              </a:tr>
              <a:tr h="304835">
                <a:tc>
                  <a:txBody>
                    <a:bodyPr/>
                    <a:lstStyle/>
                    <a:p>
                      <a:pPr algn="ctr"/>
                      <a:r>
                        <a:rPr lang="en-US" sz="900" dirty="0">
                          <a:effectLst/>
                        </a:rPr>
                        <a:t>GET</a:t>
                      </a:r>
                    </a:p>
                  </a:txBody>
                  <a:tcPr marL="123825" marR="123825" marT="57150" marB="57150" anchor="ctr"/>
                </a:tc>
                <a:tc>
                  <a:txBody>
                    <a:bodyPr/>
                    <a:lstStyle/>
                    <a:p>
                      <a:r>
                        <a:rPr lang="en-US" sz="900" dirty="0" err="1">
                          <a:latin typeface="Consolas" panose="020B0609020204030204" pitchFamily="49" charset="0"/>
                          <a:cs typeface="Consolas" panose="020B0609020204030204" pitchFamily="49" charset="0"/>
                        </a:rPr>
                        <a:t>requests</a:t>
                      </a:r>
                      <a:r>
                        <a:rPr lang="en-US" sz="1400" b="0" i="0" u="none" strike="noStrike" cap="none" dirty="0" err="1">
                          <a:solidFill>
                            <a:schemeClr val="dk1"/>
                          </a:solidFill>
                          <a:effectLst/>
                          <a:latin typeface="Consolas" panose="020B0609020204030204" pitchFamily="49" charset="0"/>
                          <a:ea typeface="+mn-ea"/>
                          <a:cs typeface="Consolas" panose="020B0609020204030204" pitchFamily="49" charset="0"/>
                          <a:sym typeface="Arial"/>
                        </a:rPr>
                        <a:t>.</a:t>
                      </a:r>
                      <a:r>
                        <a:rPr lang="en-US" sz="900" dirty="0" err="1">
                          <a:latin typeface="Consolas" panose="020B0609020204030204" pitchFamily="49" charset="0"/>
                          <a:cs typeface="Consolas" panose="020B0609020204030204" pitchFamily="49" charset="0"/>
                        </a:rPr>
                        <a:t>get</a:t>
                      </a:r>
                      <a:r>
                        <a:rPr lang="en-US" sz="900" dirty="0">
                          <a:latin typeface="Consolas" panose="020B0609020204030204" pitchFamily="49" charset="0"/>
                          <a:cs typeface="Consolas" panose="020B0609020204030204" pitchFamily="49" charset="0"/>
                        </a:rPr>
                        <a:t>(&lt;</a:t>
                      </a:r>
                      <a:r>
                        <a:rPr lang="en-US" sz="900" dirty="0" err="1">
                          <a:latin typeface="Consolas" panose="020B0609020204030204" pitchFamily="49" charset="0"/>
                          <a:cs typeface="Consolas" panose="020B0609020204030204" pitchFamily="49" charset="0"/>
                        </a:rPr>
                        <a:t>url</a:t>
                      </a:r>
                      <a:r>
                        <a:rPr lang="en-US" sz="900" dirty="0">
                          <a:latin typeface="Consolas" panose="020B0609020204030204" pitchFamily="49" charset="0"/>
                          <a:cs typeface="Consolas" panose="020B0609020204030204" pitchFamily="49" charset="0"/>
                        </a:rPr>
                        <a:t>&gt;, &lt;</a:t>
                      </a:r>
                      <a:r>
                        <a:rPr lang="en-US" sz="900" dirty="0" err="1">
                          <a:latin typeface="Consolas" panose="020B0609020204030204" pitchFamily="49" charset="0"/>
                          <a:cs typeface="Consolas" panose="020B0609020204030204" pitchFamily="49" charset="0"/>
                        </a:rPr>
                        <a:t>parâmetros</a:t>
                      </a:r>
                      <a:r>
                        <a:rPr lang="en-US" sz="900" dirty="0">
                          <a:latin typeface="Consolas" panose="020B0609020204030204" pitchFamily="49" charset="0"/>
                          <a:cs typeface="Consolas" panose="020B0609020204030204" pitchFamily="49" charset="0"/>
                        </a:rPr>
                        <a:t>&gt;)</a:t>
                      </a:r>
                      <a:endParaRPr lang="en-US" sz="900" dirty="0">
                        <a:effectLst/>
                        <a:latin typeface="Consolas" panose="020B0609020204030204" pitchFamily="49" charset="0"/>
                        <a:cs typeface="Consolas" panose="020B0609020204030204" pitchFamily="49" charset="0"/>
                      </a:endParaRPr>
                    </a:p>
                  </a:txBody>
                  <a:tcPr marL="123825" marR="123825" marT="57150" marB="57150" anchor="ctr"/>
                </a:tc>
                <a:tc>
                  <a:txBody>
                    <a:bodyPr/>
                    <a:lstStyle/>
                    <a:p>
                      <a:r>
                        <a:rPr lang="en-US" sz="900" dirty="0" err="1">
                          <a:effectLst/>
                        </a:rPr>
                        <a:t>Usado</a:t>
                      </a:r>
                      <a:r>
                        <a:rPr lang="en-US" sz="900" dirty="0">
                          <a:effectLst/>
                        </a:rPr>
                        <a:t> para </a:t>
                      </a:r>
                      <a:r>
                        <a:rPr lang="en-US" sz="900" dirty="0" err="1">
                          <a:effectLst/>
                        </a:rPr>
                        <a:t>solicitar</a:t>
                      </a:r>
                      <a:r>
                        <a:rPr lang="en-US" sz="900" dirty="0">
                          <a:effectLst/>
                        </a:rPr>
                        <a:t> dados de um </a:t>
                      </a:r>
                      <a:r>
                        <a:rPr lang="en-US" sz="900" dirty="0" err="1">
                          <a:effectLst/>
                        </a:rPr>
                        <a:t>recurso</a:t>
                      </a:r>
                      <a:r>
                        <a:rPr lang="en-US" sz="900" dirty="0">
                          <a:effectLst/>
                        </a:rPr>
                        <a:t> </a:t>
                      </a:r>
                      <a:r>
                        <a:rPr lang="en-US" sz="900" dirty="0" err="1">
                          <a:effectLst/>
                        </a:rPr>
                        <a:t>ao</a:t>
                      </a:r>
                      <a:r>
                        <a:rPr lang="en-US" sz="900" dirty="0">
                          <a:effectLst/>
                        </a:rPr>
                        <a:t> </a:t>
                      </a:r>
                      <a:r>
                        <a:rPr lang="en-US" sz="900" dirty="0" err="1">
                          <a:effectLst/>
                        </a:rPr>
                        <a:t>servidor</a:t>
                      </a:r>
                      <a:endParaRPr lang="en-US" sz="900" dirty="0">
                        <a:effectLst/>
                      </a:endParaRPr>
                    </a:p>
                  </a:txBody>
                  <a:tcPr marL="123825" marR="123825" marT="57150" marB="57150" anchor="ctr"/>
                </a:tc>
                <a:extLst>
                  <a:ext uri="{0D108BD9-81ED-4DB2-BD59-A6C34878D82A}">
                    <a16:rowId xmlns:a16="http://schemas.microsoft.com/office/drawing/2014/main" val="3590302731"/>
                  </a:ext>
                </a:extLst>
              </a:tr>
              <a:tr h="304835">
                <a:tc>
                  <a:txBody>
                    <a:bodyPr/>
                    <a:lstStyle/>
                    <a:p>
                      <a:pPr algn="ctr"/>
                      <a:r>
                        <a:rPr lang="en-US" sz="900" dirty="0">
                          <a:effectLst/>
                        </a:rPr>
                        <a:t>POST</a:t>
                      </a:r>
                    </a:p>
                  </a:txBody>
                  <a:tcPr marL="123825" marR="123825" marT="57150" marB="5715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err="1">
                          <a:latin typeface="Consolas" panose="020B0609020204030204" pitchFamily="49" charset="0"/>
                          <a:cs typeface="Consolas" panose="020B0609020204030204" pitchFamily="49" charset="0"/>
                        </a:rPr>
                        <a:t>requests</a:t>
                      </a:r>
                      <a:r>
                        <a:rPr lang="en-US" sz="1400" b="0" i="0" u="none" strike="noStrike" cap="none" dirty="0" err="1">
                          <a:solidFill>
                            <a:schemeClr val="dk1"/>
                          </a:solidFill>
                          <a:effectLst/>
                          <a:latin typeface="Consolas" panose="020B0609020204030204" pitchFamily="49" charset="0"/>
                          <a:ea typeface="+mn-ea"/>
                          <a:cs typeface="Consolas" panose="020B0609020204030204" pitchFamily="49" charset="0"/>
                          <a:sym typeface="Arial"/>
                        </a:rPr>
                        <a:t>.</a:t>
                      </a:r>
                      <a:r>
                        <a:rPr lang="en-US" sz="900" dirty="0" err="1">
                          <a:latin typeface="Consolas" panose="020B0609020204030204" pitchFamily="49" charset="0"/>
                          <a:cs typeface="Consolas" panose="020B0609020204030204" pitchFamily="49" charset="0"/>
                        </a:rPr>
                        <a:t>post</a:t>
                      </a:r>
                      <a:r>
                        <a:rPr lang="en-US" sz="900" dirty="0">
                          <a:latin typeface="Consolas" panose="020B0609020204030204" pitchFamily="49" charset="0"/>
                          <a:cs typeface="Consolas" panose="020B0609020204030204" pitchFamily="49" charset="0"/>
                        </a:rPr>
                        <a:t>(&lt;</a:t>
                      </a:r>
                      <a:r>
                        <a:rPr lang="en-US" sz="900" dirty="0" err="1">
                          <a:latin typeface="Consolas" panose="020B0609020204030204" pitchFamily="49" charset="0"/>
                          <a:cs typeface="Consolas" panose="020B0609020204030204" pitchFamily="49" charset="0"/>
                        </a:rPr>
                        <a:t>url</a:t>
                      </a:r>
                      <a:r>
                        <a:rPr lang="en-US" sz="900" dirty="0">
                          <a:latin typeface="Consolas" panose="020B0609020204030204" pitchFamily="49" charset="0"/>
                          <a:cs typeface="Consolas" panose="020B0609020204030204" pitchFamily="49" charset="0"/>
                        </a:rPr>
                        <a:t>&gt;, &lt;dados&gt;)</a:t>
                      </a:r>
                      <a:endParaRPr lang="en-US" sz="900" dirty="0">
                        <a:effectLst/>
                        <a:latin typeface="Consolas" panose="020B0609020204030204" pitchFamily="49" charset="0"/>
                        <a:cs typeface="Consolas" panose="020B0609020204030204" pitchFamily="49" charset="0"/>
                      </a:endParaRPr>
                    </a:p>
                  </a:txBody>
                  <a:tcPr marL="123825" marR="123825" marT="57150" marB="57150" anchor="ctr"/>
                </a:tc>
                <a:tc>
                  <a:txBody>
                    <a:bodyPr/>
                    <a:lstStyle/>
                    <a:p>
                      <a:r>
                        <a:rPr lang="en-US" sz="900" dirty="0" err="1">
                          <a:effectLst/>
                        </a:rPr>
                        <a:t>Usado</a:t>
                      </a:r>
                      <a:r>
                        <a:rPr lang="en-US" sz="900" dirty="0">
                          <a:effectLst/>
                        </a:rPr>
                        <a:t> para </a:t>
                      </a:r>
                      <a:r>
                        <a:rPr lang="en-US" sz="900" dirty="0" err="1">
                          <a:effectLst/>
                        </a:rPr>
                        <a:t>criar</a:t>
                      </a:r>
                      <a:r>
                        <a:rPr lang="en-US" sz="900" dirty="0">
                          <a:effectLst/>
                        </a:rPr>
                        <a:t> um novo </a:t>
                      </a:r>
                      <a:r>
                        <a:rPr lang="en-US" sz="900" dirty="0" err="1">
                          <a:effectLst/>
                        </a:rPr>
                        <a:t>recurso</a:t>
                      </a:r>
                      <a:r>
                        <a:rPr lang="en-US" sz="900" dirty="0">
                          <a:effectLst/>
                        </a:rPr>
                        <a:t> </a:t>
                      </a:r>
                      <a:r>
                        <a:rPr lang="en-US" sz="900" dirty="0" err="1">
                          <a:effectLst/>
                        </a:rPr>
                        <a:t>em</a:t>
                      </a:r>
                      <a:r>
                        <a:rPr lang="en-US" sz="900" dirty="0">
                          <a:effectLst/>
                        </a:rPr>
                        <a:t> um </a:t>
                      </a:r>
                      <a:r>
                        <a:rPr lang="en-US" sz="900" dirty="0" err="1">
                          <a:effectLst/>
                        </a:rPr>
                        <a:t>servidor</a:t>
                      </a:r>
                      <a:r>
                        <a:rPr lang="en-US" sz="900" dirty="0">
                          <a:effectLst/>
                        </a:rPr>
                        <a:t> (sempre </a:t>
                      </a:r>
                      <a:r>
                        <a:rPr lang="en-US" sz="900" dirty="0" err="1">
                          <a:effectLst/>
                        </a:rPr>
                        <a:t>gera</a:t>
                      </a:r>
                      <a:r>
                        <a:rPr lang="en-US" sz="900" dirty="0">
                          <a:effectLst/>
                        </a:rPr>
                        <a:t> </a:t>
                      </a:r>
                      <a:r>
                        <a:rPr lang="en-US" sz="900" dirty="0" err="1">
                          <a:effectLst/>
                        </a:rPr>
                        <a:t>uma</a:t>
                      </a:r>
                      <a:r>
                        <a:rPr lang="en-US" sz="900" dirty="0">
                          <a:effectLst/>
                        </a:rPr>
                        <a:t> nova URL)</a:t>
                      </a:r>
                    </a:p>
                  </a:txBody>
                  <a:tcPr marL="123825" marR="123825" marT="57150" marB="57150" anchor="ctr"/>
                </a:tc>
                <a:extLst>
                  <a:ext uri="{0D108BD9-81ED-4DB2-BD59-A6C34878D82A}">
                    <a16:rowId xmlns:a16="http://schemas.microsoft.com/office/drawing/2014/main" val="12827094"/>
                  </a:ext>
                </a:extLst>
              </a:tr>
              <a:tr h="304835">
                <a:tc>
                  <a:txBody>
                    <a:bodyPr/>
                    <a:lstStyle/>
                    <a:p>
                      <a:pPr algn="ctr"/>
                      <a:r>
                        <a:rPr lang="en-US" sz="900" dirty="0">
                          <a:effectLst/>
                        </a:rPr>
                        <a:t>PUT</a:t>
                      </a:r>
                    </a:p>
                  </a:txBody>
                  <a:tcPr marL="123825" marR="123825" marT="57150" marB="5715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err="1">
                          <a:latin typeface="Consolas" panose="020B0609020204030204" pitchFamily="49" charset="0"/>
                          <a:cs typeface="Consolas" panose="020B0609020204030204" pitchFamily="49" charset="0"/>
                        </a:rPr>
                        <a:t>requests</a:t>
                      </a:r>
                      <a:r>
                        <a:rPr lang="en-US" sz="1400" b="0" i="0" u="none" strike="noStrike" cap="none" dirty="0" err="1">
                          <a:solidFill>
                            <a:schemeClr val="dk1"/>
                          </a:solidFill>
                          <a:effectLst/>
                          <a:latin typeface="Consolas" panose="020B0609020204030204" pitchFamily="49" charset="0"/>
                          <a:ea typeface="+mn-ea"/>
                          <a:cs typeface="Consolas" panose="020B0609020204030204" pitchFamily="49" charset="0"/>
                          <a:sym typeface="Arial"/>
                        </a:rPr>
                        <a:t>.</a:t>
                      </a:r>
                      <a:r>
                        <a:rPr lang="en-US" sz="900" dirty="0" err="1">
                          <a:latin typeface="Consolas" panose="020B0609020204030204" pitchFamily="49" charset="0"/>
                          <a:cs typeface="Consolas" panose="020B0609020204030204" pitchFamily="49" charset="0"/>
                        </a:rPr>
                        <a:t>put</a:t>
                      </a:r>
                      <a:r>
                        <a:rPr lang="en-US" sz="900" dirty="0">
                          <a:latin typeface="Consolas" panose="020B0609020204030204" pitchFamily="49" charset="0"/>
                          <a:cs typeface="Consolas" panose="020B0609020204030204" pitchFamily="49" charset="0"/>
                        </a:rPr>
                        <a:t>(&lt;</a:t>
                      </a:r>
                      <a:r>
                        <a:rPr lang="en-US" sz="900" dirty="0" err="1">
                          <a:latin typeface="Consolas" panose="020B0609020204030204" pitchFamily="49" charset="0"/>
                          <a:cs typeface="Consolas" panose="020B0609020204030204" pitchFamily="49" charset="0"/>
                        </a:rPr>
                        <a:t>url</a:t>
                      </a:r>
                      <a:r>
                        <a:rPr lang="en-US" sz="900" dirty="0">
                          <a:latin typeface="Consolas" panose="020B0609020204030204" pitchFamily="49" charset="0"/>
                          <a:cs typeface="Consolas" panose="020B0609020204030204" pitchFamily="49" charset="0"/>
                        </a:rPr>
                        <a:t>&gt;, &lt;dados&gt;)</a:t>
                      </a:r>
                      <a:endParaRPr lang="en-US" sz="900" dirty="0">
                        <a:effectLst/>
                        <a:latin typeface="Consolas" panose="020B0609020204030204" pitchFamily="49" charset="0"/>
                        <a:cs typeface="Consolas" panose="020B0609020204030204" pitchFamily="49" charset="0"/>
                      </a:endParaRPr>
                    </a:p>
                  </a:txBody>
                  <a:tcPr marL="123825" marR="123825" marT="57150" marB="5715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err="1">
                          <a:effectLst/>
                        </a:rPr>
                        <a:t>Usado</a:t>
                      </a:r>
                      <a:r>
                        <a:rPr lang="en-US" sz="900" dirty="0">
                          <a:effectLst/>
                        </a:rPr>
                        <a:t> para </a:t>
                      </a:r>
                      <a:r>
                        <a:rPr lang="en-US" sz="900" dirty="0" err="1">
                          <a:effectLst/>
                        </a:rPr>
                        <a:t>criar</a:t>
                      </a:r>
                      <a:r>
                        <a:rPr lang="en-US" sz="900" dirty="0">
                          <a:effectLst/>
                        </a:rPr>
                        <a:t> </a:t>
                      </a:r>
                      <a:r>
                        <a:rPr lang="en-US" sz="900" dirty="0" err="1">
                          <a:effectLst/>
                        </a:rPr>
                        <a:t>ou</a:t>
                      </a:r>
                      <a:r>
                        <a:rPr lang="en-US" sz="900" dirty="0">
                          <a:effectLst/>
                        </a:rPr>
                        <a:t> </a:t>
                      </a:r>
                      <a:r>
                        <a:rPr lang="en-US" sz="900" dirty="0" err="1">
                          <a:effectLst/>
                        </a:rPr>
                        <a:t>atualizar</a:t>
                      </a:r>
                      <a:r>
                        <a:rPr lang="en-US" sz="900" dirty="0">
                          <a:effectLst/>
                        </a:rPr>
                        <a:t> um </a:t>
                      </a:r>
                      <a:r>
                        <a:rPr lang="en-US" sz="900" dirty="0" err="1">
                          <a:effectLst/>
                        </a:rPr>
                        <a:t>recurso</a:t>
                      </a:r>
                      <a:r>
                        <a:rPr lang="en-US" sz="900" dirty="0">
                          <a:effectLst/>
                        </a:rPr>
                        <a:t> </a:t>
                      </a:r>
                      <a:r>
                        <a:rPr lang="en-US" sz="900" dirty="0" err="1">
                          <a:effectLst/>
                        </a:rPr>
                        <a:t>em</a:t>
                      </a:r>
                      <a:r>
                        <a:rPr lang="en-US" sz="900" dirty="0">
                          <a:effectLst/>
                        </a:rPr>
                        <a:t> um </a:t>
                      </a:r>
                      <a:r>
                        <a:rPr lang="en-US" sz="900" dirty="0" err="1">
                          <a:effectLst/>
                        </a:rPr>
                        <a:t>servidor</a:t>
                      </a:r>
                      <a:r>
                        <a:rPr lang="en-US" sz="900" dirty="0">
                          <a:effectLst/>
                        </a:rPr>
                        <a:t> </a:t>
                      </a:r>
                      <a:r>
                        <a:rPr lang="en-US" sz="900" dirty="0" err="1">
                          <a:effectLst/>
                        </a:rPr>
                        <a:t>em</a:t>
                      </a:r>
                      <a:r>
                        <a:rPr lang="en-US" sz="900" dirty="0">
                          <a:effectLst/>
                        </a:rPr>
                        <a:t> </a:t>
                      </a:r>
                      <a:r>
                        <a:rPr lang="en-US" sz="900" dirty="0" err="1">
                          <a:effectLst/>
                        </a:rPr>
                        <a:t>uma</a:t>
                      </a:r>
                      <a:r>
                        <a:rPr lang="en-US" sz="900" dirty="0">
                          <a:effectLst/>
                        </a:rPr>
                        <a:t> URL </a:t>
                      </a:r>
                      <a:r>
                        <a:rPr lang="en-US" sz="900" dirty="0" err="1">
                          <a:effectLst/>
                        </a:rPr>
                        <a:t>específica</a:t>
                      </a:r>
                      <a:endParaRPr lang="en-US" sz="900" dirty="0">
                        <a:effectLst/>
                      </a:endParaRPr>
                    </a:p>
                  </a:txBody>
                  <a:tcPr marL="123825" marR="123825" marT="57150" marB="57150" anchor="ctr"/>
                </a:tc>
                <a:extLst>
                  <a:ext uri="{0D108BD9-81ED-4DB2-BD59-A6C34878D82A}">
                    <a16:rowId xmlns:a16="http://schemas.microsoft.com/office/drawing/2014/main" val="3648033886"/>
                  </a:ext>
                </a:extLst>
              </a:tr>
              <a:tr h="304835">
                <a:tc>
                  <a:txBody>
                    <a:bodyPr/>
                    <a:lstStyle/>
                    <a:p>
                      <a:pPr algn="ctr"/>
                      <a:r>
                        <a:rPr lang="en-US" sz="900" dirty="0">
                          <a:effectLst/>
                        </a:rPr>
                        <a:t>DELETE</a:t>
                      </a:r>
                    </a:p>
                  </a:txBody>
                  <a:tcPr marL="123825" marR="123825" marT="57150" marB="5715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err="1">
                          <a:latin typeface="Consolas" panose="020B0609020204030204" pitchFamily="49" charset="0"/>
                          <a:cs typeface="Consolas" panose="020B0609020204030204" pitchFamily="49" charset="0"/>
                        </a:rPr>
                        <a:t>requests</a:t>
                      </a:r>
                      <a:r>
                        <a:rPr lang="en-US" sz="1400" b="0" i="0" u="none" strike="noStrike" cap="none" dirty="0" err="1">
                          <a:solidFill>
                            <a:schemeClr val="dk1"/>
                          </a:solidFill>
                          <a:effectLst/>
                          <a:latin typeface="Consolas" panose="020B0609020204030204" pitchFamily="49" charset="0"/>
                          <a:ea typeface="+mn-ea"/>
                          <a:cs typeface="Consolas" panose="020B0609020204030204" pitchFamily="49" charset="0"/>
                          <a:sym typeface="Arial"/>
                        </a:rPr>
                        <a:t>.</a:t>
                      </a:r>
                      <a:r>
                        <a:rPr lang="en-US" sz="900" dirty="0" err="1">
                          <a:latin typeface="Consolas" panose="020B0609020204030204" pitchFamily="49" charset="0"/>
                          <a:cs typeface="Consolas" panose="020B0609020204030204" pitchFamily="49" charset="0"/>
                        </a:rPr>
                        <a:t>delete</a:t>
                      </a:r>
                      <a:r>
                        <a:rPr lang="en-US" sz="900" dirty="0">
                          <a:latin typeface="Consolas" panose="020B0609020204030204" pitchFamily="49" charset="0"/>
                          <a:cs typeface="Consolas" panose="020B0609020204030204" pitchFamily="49" charset="0"/>
                        </a:rPr>
                        <a:t>(&lt;</a:t>
                      </a:r>
                      <a:r>
                        <a:rPr lang="en-US" sz="900" dirty="0" err="1">
                          <a:latin typeface="Consolas" panose="020B0609020204030204" pitchFamily="49" charset="0"/>
                          <a:cs typeface="Consolas" panose="020B0609020204030204" pitchFamily="49" charset="0"/>
                        </a:rPr>
                        <a:t>url</a:t>
                      </a:r>
                      <a:r>
                        <a:rPr lang="en-US" sz="900" dirty="0">
                          <a:latin typeface="Consolas" panose="020B0609020204030204" pitchFamily="49" charset="0"/>
                          <a:cs typeface="Consolas" panose="020B0609020204030204" pitchFamily="49" charset="0"/>
                        </a:rPr>
                        <a:t>&gt;)</a:t>
                      </a:r>
                      <a:endParaRPr lang="en-US" sz="900" dirty="0">
                        <a:effectLst/>
                        <a:latin typeface="Consolas" panose="020B0609020204030204" pitchFamily="49" charset="0"/>
                        <a:cs typeface="Consolas" panose="020B0609020204030204" pitchFamily="49" charset="0"/>
                      </a:endParaRPr>
                    </a:p>
                  </a:txBody>
                  <a:tcPr marL="123825" marR="123825" marT="57150" marB="57150" anchor="ctr"/>
                </a:tc>
                <a:tc>
                  <a:txBody>
                    <a:bodyPr/>
                    <a:lstStyle/>
                    <a:p>
                      <a:r>
                        <a:rPr lang="en-US" sz="900" dirty="0" err="1">
                          <a:effectLst/>
                        </a:rPr>
                        <a:t>Usado</a:t>
                      </a:r>
                      <a:r>
                        <a:rPr lang="en-US" sz="900" dirty="0">
                          <a:effectLst/>
                        </a:rPr>
                        <a:t> para </a:t>
                      </a:r>
                      <a:r>
                        <a:rPr lang="en-US" sz="900" dirty="0" err="1">
                          <a:effectLst/>
                        </a:rPr>
                        <a:t>apagar</a:t>
                      </a:r>
                      <a:r>
                        <a:rPr lang="en-US" sz="900" dirty="0">
                          <a:effectLst/>
                        </a:rPr>
                        <a:t> um </a:t>
                      </a:r>
                      <a:r>
                        <a:rPr lang="en-US" sz="900" dirty="0" err="1">
                          <a:effectLst/>
                        </a:rPr>
                        <a:t>recurso</a:t>
                      </a:r>
                      <a:r>
                        <a:rPr lang="en-US" sz="900" dirty="0">
                          <a:effectLst/>
                        </a:rPr>
                        <a:t> </a:t>
                      </a:r>
                      <a:r>
                        <a:rPr lang="en-US" sz="900" dirty="0" err="1">
                          <a:effectLst/>
                        </a:rPr>
                        <a:t>em</a:t>
                      </a:r>
                      <a:r>
                        <a:rPr lang="en-US" sz="900" dirty="0">
                          <a:effectLst/>
                        </a:rPr>
                        <a:t> um </a:t>
                      </a:r>
                      <a:r>
                        <a:rPr lang="en-US" sz="900" dirty="0" err="1">
                          <a:effectLst/>
                        </a:rPr>
                        <a:t>servidor</a:t>
                      </a:r>
                      <a:endParaRPr lang="en-US" sz="900" dirty="0">
                        <a:effectLst/>
                      </a:endParaRPr>
                    </a:p>
                  </a:txBody>
                  <a:tcPr marL="123825" marR="123825" marT="57150" marB="57150" anchor="ctr"/>
                </a:tc>
                <a:extLst>
                  <a:ext uri="{0D108BD9-81ED-4DB2-BD59-A6C34878D82A}">
                    <a16:rowId xmlns:a16="http://schemas.microsoft.com/office/drawing/2014/main" val="219705743"/>
                  </a:ext>
                </a:extLst>
              </a:tr>
            </a:tbl>
          </a:graphicData>
        </a:graphic>
      </p:graphicFrame>
      <p:grpSp>
        <p:nvGrpSpPr>
          <p:cNvPr id="2" name="Group 1">
            <a:extLst>
              <a:ext uri="{FF2B5EF4-FFF2-40B4-BE49-F238E27FC236}">
                <a16:creationId xmlns:a16="http://schemas.microsoft.com/office/drawing/2014/main" id="{1175F564-08E0-7045-90B7-DE0F425E5540}"/>
              </a:ext>
            </a:extLst>
          </p:cNvPr>
          <p:cNvGrpSpPr/>
          <p:nvPr/>
        </p:nvGrpSpPr>
        <p:grpSpPr>
          <a:xfrm>
            <a:off x="1941528" y="3740349"/>
            <a:ext cx="5290271" cy="1184909"/>
            <a:chOff x="1675933" y="3466650"/>
            <a:chExt cx="5766320" cy="1260250"/>
          </a:xfrm>
        </p:grpSpPr>
        <p:sp>
          <p:nvSpPr>
            <p:cNvPr id="12" name="Rectangle 11">
              <a:extLst>
                <a:ext uri="{FF2B5EF4-FFF2-40B4-BE49-F238E27FC236}">
                  <a16:creationId xmlns:a16="http://schemas.microsoft.com/office/drawing/2014/main" id="{881DDF46-DE8E-C345-AE91-932FEF16ADCF}"/>
                </a:ext>
              </a:extLst>
            </p:cNvPr>
            <p:cNvSpPr/>
            <p:nvPr/>
          </p:nvSpPr>
          <p:spPr>
            <a:xfrm>
              <a:off x="1675933" y="3466650"/>
              <a:ext cx="1084200" cy="1256149"/>
            </a:xfrm>
            <a:prstGeom prst="rect">
              <a:avLst/>
            </a:prstGeom>
            <a:solidFill>
              <a:srgbClr val="FCAFD0"/>
            </a:solidFill>
            <a:ln>
              <a:solidFill>
                <a:srgbClr val="FA60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t>Front-End</a:t>
              </a:r>
            </a:p>
          </p:txBody>
        </p:sp>
        <p:sp>
          <p:nvSpPr>
            <p:cNvPr id="13" name="Rectangle 12">
              <a:extLst>
                <a:ext uri="{FF2B5EF4-FFF2-40B4-BE49-F238E27FC236}">
                  <a16:creationId xmlns:a16="http://schemas.microsoft.com/office/drawing/2014/main" id="{1F53AB5C-4044-7941-A204-D5AE5606CFD1}"/>
                </a:ext>
              </a:extLst>
            </p:cNvPr>
            <p:cNvSpPr/>
            <p:nvPr/>
          </p:nvSpPr>
          <p:spPr>
            <a:xfrm>
              <a:off x="6138644" y="3470751"/>
              <a:ext cx="1303609" cy="1256149"/>
            </a:xfrm>
            <a:prstGeom prst="rect">
              <a:avLst/>
            </a:prstGeom>
            <a:solidFill>
              <a:srgbClr val="FCAFD0"/>
            </a:solidFill>
            <a:ln>
              <a:solidFill>
                <a:srgbClr val="FA60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t>Back-End</a:t>
              </a:r>
            </a:p>
          </p:txBody>
        </p:sp>
        <p:sp>
          <p:nvSpPr>
            <p:cNvPr id="14" name="Right Arrow 13">
              <a:extLst>
                <a:ext uri="{FF2B5EF4-FFF2-40B4-BE49-F238E27FC236}">
                  <a16:creationId xmlns:a16="http://schemas.microsoft.com/office/drawing/2014/main" id="{397F7937-C62C-AB47-A17F-ADD14B3026F3}"/>
                </a:ext>
              </a:extLst>
            </p:cNvPr>
            <p:cNvSpPr/>
            <p:nvPr/>
          </p:nvSpPr>
          <p:spPr>
            <a:xfrm>
              <a:off x="2760133" y="3987480"/>
              <a:ext cx="3378511" cy="214488"/>
            </a:xfrm>
            <a:prstGeom prst="rightArrow">
              <a:avLst/>
            </a:prstGeom>
            <a:solidFill>
              <a:srgbClr val="FCAFD0"/>
            </a:solidFill>
            <a:ln>
              <a:solidFill>
                <a:srgbClr val="FA60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15" name="TextBox 14">
              <a:extLst>
                <a:ext uri="{FF2B5EF4-FFF2-40B4-BE49-F238E27FC236}">
                  <a16:creationId xmlns:a16="http://schemas.microsoft.com/office/drawing/2014/main" id="{9944E28C-A4D4-F944-B0E5-496A9C40A5BE}"/>
                </a:ext>
              </a:extLst>
            </p:cNvPr>
            <p:cNvSpPr txBox="1"/>
            <p:nvPr/>
          </p:nvSpPr>
          <p:spPr>
            <a:xfrm>
              <a:off x="4063742" y="4410410"/>
              <a:ext cx="405880" cy="253916"/>
            </a:xfrm>
            <a:prstGeom prst="rect">
              <a:avLst/>
            </a:prstGeom>
            <a:noFill/>
          </p:spPr>
          <p:txBody>
            <a:bodyPr wrap="none" rtlCol="0">
              <a:spAutoFit/>
            </a:bodyPr>
            <a:lstStyle/>
            <a:p>
              <a:r>
                <a:rPr lang="en-BR" sz="1050" dirty="0">
                  <a:solidFill>
                    <a:schemeClr val="tx1"/>
                  </a:solidFill>
                  <a:latin typeface="Consolas" panose="020B0609020204030204" pitchFamily="49" charset="0"/>
                  <a:cs typeface="Consolas" panose="020B0609020204030204" pitchFamily="49" charset="0"/>
                </a:rPr>
                <a:t>200</a:t>
              </a:r>
            </a:p>
          </p:txBody>
        </p:sp>
        <p:sp>
          <p:nvSpPr>
            <p:cNvPr id="16" name="TextBox 15">
              <a:extLst>
                <a:ext uri="{FF2B5EF4-FFF2-40B4-BE49-F238E27FC236}">
                  <a16:creationId xmlns:a16="http://schemas.microsoft.com/office/drawing/2014/main" id="{5E3C49D3-B23C-2F45-9664-47F51ADFAD92}"/>
                </a:ext>
              </a:extLst>
            </p:cNvPr>
            <p:cNvSpPr txBox="1"/>
            <p:nvPr/>
          </p:nvSpPr>
          <p:spPr>
            <a:xfrm>
              <a:off x="3344955" y="3793213"/>
              <a:ext cx="2249334" cy="253916"/>
            </a:xfrm>
            <a:prstGeom prst="rect">
              <a:avLst/>
            </a:prstGeom>
            <a:noFill/>
          </p:spPr>
          <p:txBody>
            <a:bodyPr wrap="none" rtlCol="0">
              <a:spAutoFit/>
            </a:bodyPr>
            <a:lstStyle/>
            <a:p>
              <a:r>
                <a:rPr lang="en-BR" sz="1050" dirty="0">
                  <a:solidFill>
                    <a:schemeClr val="tx1"/>
                  </a:solidFill>
                  <a:latin typeface="Consolas" panose="020B0609020204030204" pitchFamily="49" charset="0"/>
                  <a:cs typeface="Consolas" panose="020B0609020204030204" pitchFamily="49" charset="0"/>
                </a:rPr>
                <a:t>GET: https://&lt;url&gt;/&lt;recurso&gt;</a:t>
              </a:r>
            </a:p>
          </p:txBody>
        </p:sp>
        <p:sp>
          <p:nvSpPr>
            <p:cNvPr id="17" name="Right Arrow 16">
              <a:extLst>
                <a:ext uri="{FF2B5EF4-FFF2-40B4-BE49-F238E27FC236}">
                  <a16:creationId xmlns:a16="http://schemas.microsoft.com/office/drawing/2014/main" id="{2781DC54-976F-1248-8ABF-6F5464AF8827}"/>
                </a:ext>
              </a:extLst>
            </p:cNvPr>
            <p:cNvSpPr/>
            <p:nvPr/>
          </p:nvSpPr>
          <p:spPr>
            <a:xfrm rot="10800000">
              <a:off x="2780366" y="4174086"/>
              <a:ext cx="3358278" cy="290450"/>
            </a:xfrm>
            <a:prstGeom prst="rightArrow">
              <a:avLst/>
            </a:prstGeom>
            <a:solidFill>
              <a:srgbClr val="FCAFD0"/>
            </a:solidFill>
            <a:ln>
              <a:solidFill>
                <a:srgbClr val="FA60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grpSp>
    </p:spTree>
    <p:extLst>
      <p:ext uri="{BB962C8B-B14F-4D97-AF65-F5344CB8AC3E}">
        <p14:creationId xmlns:p14="http://schemas.microsoft.com/office/powerpoint/2010/main" val="1256096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3" name="Google Shape;95;p18">
            <a:extLst>
              <a:ext uri="{FF2B5EF4-FFF2-40B4-BE49-F238E27FC236}">
                <a16:creationId xmlns:a16="http://schemas.microsoft.com/office/drawing/2014/main" id="{04909956-1E88-2E4D-A1CE-411C9E7BE361}"/>
              </a:ext>
            </a:extLst>
          </p:cNvPr>
          <p:cNvSpPr txBox="1"/>
          <p:nvPr/>
        </p:nvSpPr>
        <p:spPr>
          <a:xfrm>
            <a:off x="450000" y="373500"/>
            <a:ext cx="7156200" cy="5847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600" b="1" dirty="0">
                <a:latin typeface="Montserrat"/>
                <a:ea typeface="Montserrat"/>
                <a:cs typeface="Montserrat"/>
                <a:sym typeface="Montserrat"/>
              </a:rPr>
              <a:t>Programação Orientada a Objetos</a:t>
            </a:r>
            <a:endParaRPr sz="2600" b="1" dirty="0">
              <a:latin typeface="Montserrat"/>
              <a:ea typeface="Montserrat"/>
              <a:cs typeface="Montserrat"/>
              <a:sym typeface="Montserrat"/>
            </a:endParaRPr>
          </a:p>
        </p:txBody>
      </p:sp>
      <p:sp>
        <p:nvSpPr>
          <p:cNvPr id="5" name="Rectangle 4">
            <a:extLst>
              <a:ext uri="{FF2B5EF4-FFF2-40B4-BE49-F238E27FC236}">
                <a16:creationId xmlns:a16="http://schemas.microsoft.com/office/drawing/2014/main" id="{B45D0FB0-9822-CC4F-9EDB-D4C84B40A735}"/>
              </a:ext>
            </a:extLst>
          </p:cNvPr>
          <p:cNvSpPr/>
          <p:nvPr/>
        </p:nvSpPr>
        <p:spPr>
          <a:xfrm>
            <a:off x="581344" y="1233524"/>
            <a:ext cx="3446756" cy="276999"/>
          </a:xfrm>
          <a:prstGeom prst="rect">
            <a:avLst/>
          </a:prstGeom>
          <a:solidFill>
            <a:schemeClr val="accent2"/>
          </a:solidFill>
        </p:spPr>
        <p:txBody>
          <a:bodyPr wrap="square">
            <a:spAutoFit/>
          </a:bodyPr>
          <a:lstStyle/>
          <a:p>
            <a:pPr algn="ctr"/>
            <a:r>
              <a:rPr lang="en-US" sz="1200" dirty="0" err="1">
                <a:solidFill>
                  <a:srgbClr val="F8F8F2"/>
                </a:solidFill>
                <a:latin typeface="Consolas" panose="020B0609020204030204" pitchFamily="49" charset="0"/>
                <a:cs typeface="Consolas" panose="020B0609020204030204" pitchFamily="49" charset="0"/>
              </a:rPr>
              <a:t>muda_canal_para_cima</a:t>
            </a:r>
            <a:r>
              <a:rPr lang="en-US" sz="1200" dirty="0">
                <a:solidFill>
                  <a:srgbClr val="F8F8F2"/>
                </a:solidFill>
                <a:latin typeface="Consolas" panose="020B0609020204030204" pitchFamily="49" charset="0"/>
                <a:cs typeface="Consolas" panose="020B0609020204030204" pitchFamily="49" charset="0"/>
              </a:rPr>
              <a:t>(</a:t>
            </a:r>
            <a:r>
              <a:rPr lang="en-US" sz="1200" dirty="0" err="1">
                <a:solidFill>
                  <a:srgbClr val="F8F8F2"/>
                </a:solidFill>
                <a:latin typeface="Consolas" panose="020B0609020204030204" pitchFamily="49" charset="0"/>
                <a:cs typeface="Consolas" panose="020B0609020204030204" pitchFamily="49" charset="0"/>
              </a:rPr>
              <a:t>televisao</a:t>
            </a:r>
            <a:r>
              <a:rPr lang="en-US" sz="1200" dirty="0">
                <a:solidFill>
                  <a:srgbClr val="F8F8F2"/>
                </a:solidFill>
                <a:latin typeface="Consolas" panose="020B0609020204030204" pitchFamily="49" charset="0"/>
                <a:cs typeface="Consolas" panose="020B0609020204030204" pitchFamily="49" charset="0"/>
              </a:rPr>
              <a:t>,</a:t>
            </a:r>
            <a:r>
              <a:rPr lang="en-US" sz="1200" dirty="0">
                <a:solidFill>
                  <a:srgbClr val="333333"/>
                </a:solidFill>
                <a:latin typeface="Consolas" panose="020B0609020204030204" pitchFamily="49" charset="0"/>
                <a:cs typeface="Consolas" panose="020B0609020204030204" pitchFamily="49" charset="0"/>
              </a:rPr>
              <a:t> </a:t>
            </a:r>
            <a:r>
              <a:rPr lang="en-US" sz="1200" dirty="0">
                <a:solidFill>
                  <a:srgbClr val="F8F8F2"/>
                </a:solidFill>
                <a:latin typeface="Consolas" panose="020B0609020204030204" pitchFamily="49" charset="0"/>
                <a:cs typeface="Consolas" panose="020B0609020204030204" pitchFamily="49" charset="0"/>
              </a:rPr>
              <a:t>canal)</a:t>
            </a:r>
            <a:r>
              <a:rPr lang="en-US" sz="1200" dirty="0">
                <a:solidFill>
                  <a:srgbClr val="333333"/>
                </a:solidFill>
                <a:latin typeface="Consolas" panose="020B0609020204030204" pitchFamily="49" charset="0"/>
                <a:cs typeface="Consolas" panose="020B0609020204030204" pitchFamily="49" charset="0"/>
              </a:rPr>
              <a:t> </a:t>
            </a:r>
          </a:p>
        </p:txBody>
      </p:sp>
      <p:sp>
        <p:nvSpPr>
          <p:cNvPr id="7" name="Google Shape;89;p17">
            <a:extLst>
              <a:ext uri="{FF2B5EF4-FFF2-40B4-BE49-F238E27FC236}">
                <a16:creationId xmlns:a16="http://schemas.microsoft.com/office/drawing/2014/main" id="{E96C8C6A-AB15-4145-8BAD-3542CA682CE8}"/>
              </a:ext>
            </a:extLst>
          </p:cNvPr>
          <p:cNvSpPr txBox="1"/>
          <p:nvPr/>
        </p:nvSpPr>
        <p:spPr>
          <a:xfrm>
            <a:off x="450000" y="1848240"/>
            <a:ext cx="5188800" cy="1523464"/>
          </a:xfrm>
          <a:prstGeom prst="rect">
            <a:avLst/>
          </a:prstGeom>
          <a:noFill/>
          <a:ln>
            <a:noFill/>
          </a:ln>
        </p:spPr>
        <p:txBody>
          <a:bodyPr spcFirstLastPara="1" wrap="square" lIns="91425" tIns="91425" rIns="91425" bIns="91425" anchor="t" anchorCtr="0">
            <a:spAutoFit/>
          </a:bodyPr>
          <a:lstStyle/>
          <a:p>
            <a:pPr marL="457200" lvl="0" indent="-342900">
              <a:spcBef>
                <a:spcPts val="600"/>
              </a:spcBef>
              <a:buClr>
                <a:srgbClr val="0C343D"/>
              </a:buClr>
              <a:buSzPts val="1800"/>
              <a:buFont typeface="Montserrat"/>
              <a:buChar char="▹"/>
              <a:defRPr/>
            </a:pPr>
            <a:r>
              <a:rPr lang="pt-BR" sz="1200" b="1" dirty="0">
                <a:solidFill>
                  <a:srgbClr val="FA609B"/>
                </a:solidFill>
                <a:latin typeface="Montserrat"/>
                <a:ea typeface="Montserrat"/>
                <a:cs typeface="Montserrat"/>
                <a:sym typeface="Montserrat"/>
              </a:rPr>
              <a:t>Programação orientada a objetos</a:t>
            </a:r>
            <a:r>
              <a:rPr lang="pt-BR" sz="1200" dirty="0">
                <a:latin typeface="Montserrat"/>
                <a:ea typeface="Montserrat"/>
                <a:cs typeface="Montserrat"/>
                <a:sym typeface="Montserrat"/>
              </a:rPr>
              <a:t>: é um </a:t>
            </a:r>
            <a:r>
              <a:rPr lang="pt-BR" sz="1200" b="1" dirty="0">
                <a:solidFill>
                  <a:srgbClr val="FA609B"/>
                </a:solidFill>
                <a:latin typeface="Montserrat"/>
                <a:ea typeface="Montserrat"/>
                <a:cs typeface="Montserrat"/>
                <a:sym typeface="Montserrat"/>
              </a:rPr>
              <a:t>paradigma</a:t>
            </a:r>
            <a:r>
              <a:rPr lang="pt-BR" sz="1200" dirty="0">
                <a:latin typeface="Montserrat"/>
                <a:ea typeface="Montserrat"/>
                <a:cs typeface="Montserrat"/>
                <a:sym typeface="Montserrat"/>
              </a:rPr>
              <a:t> de programação que modela os dados e comportamentos como se fossem objetos do mundo real.</a:t>
            </a:r>
          </a:p>
          <a:p>
            <a:pPr marL="457200" lvl="0" indent="-342900">
              <a:spcBef>
                <a:spcPts val="600"/>
              </a:spcBef>
              <a:buClr>
                <a:srgbClr val="0C343D"/>
              </a:buClr>
              <a:buSzPts val="1800"/>
              <a:buFont typeface="Montserrat"/>
              <a:buChar char="▹"/>
              <a:defRPr/>
            </a:pPr>
            <a:r>
              <a:rPr lang="pt-BR" sz="1200" b="1" dirty="0">
                <a:solidFill>
                  <a:srgbClr val="FA609B"/>
                </a:solidFill>
                <a:latin typeface="Montserrat"/>
                <a:ea typeface="Montserrat"/>
                <a:cs typeface="Montserrat"/>
                <a:sym typeface="Montserrat"/>
              </a:rPr>
              <a:t>Objetos </a:t>
            </a:r>
            <a:r>
              <a:rPr lang="pt-BR" sz="1200" dirty="0">
                <a:latin typeface="Montserrat"/>
                <a:ea typeface="Montserrat"/>
                <a:cs typeface="Montserrat"/>
                <a:sym typeface="Montserrat"/>
              </a:rPr>
              <a:t>em Python são a representação de um objeto do mundo real, e possuem </a:t>
            </a:r>
            <a:r>
              <a:rPr lang="pt-BR" sz="1200" b="1" dirty="0">
                <a:solidFill>
                  <a:srgbClr val="FA609B"/>
                </a:solidFill>
                <a:latin typeface="Montserrat"/>
                <a:ea typeface="Montserrat"/>
                <a:cs typeface="Montserrat"/>
                <a:sym typeface="Montserrat"/>
              </a:rPr>
              <a:t>propriedades</a:t>
            </a:r>
            <a:r>
              <a:rPr lang="pt-BR" sz="1200" dirty="0">
                <a:latin typeface="Montserrat"/>
                <a:ea typeface="Montserrat"/>
                <a:cs typeface="Montserrat"/>
                <a:sym typeface="Montserrat"/>
              </a:rPr>
              <a:t> e </a:t>
            </a:r>
            <a:r>
              <a:rPr lang="pt-BR" sz="1200" b="1" dirty="0">
                <a:solidFill>
                  <a:srgbClr val="FA609B"/>
                </a:solidFill>
                <a:latin typeface="Montserrat"/>
                <a:ea typeface="Montserrat"/>
                <a:cs typeface="Montserrat"/>
                <a:sym typeface="Montserrat"/>
              </a:rPr>
              <a:t>comportamentos</a:t>
            </a:r>
            <a:r>
              <a:rPr lang="pt-BR" sz="1200" dirty="0">
                <a:latin typeface="Montserrat"/>
                <a:ea typeface="Montserrat"/>
                <a:cs typeface="Montserrat"/>
                <a:sym typeface="Montserrat"/>
              </a:rPr>
              <a:t>.</a:t>
            </a:r>
          </a:p>
          <a:p>
            <a:pPr marL="457200" lvl="0" indent="-342900">
              <a:spcBef>
                <a:spcPts val="600"/>
              </a:spcBef>
              <a:buClr>
                <a:srgbClr val="0C343D"/>
              </a:buClr>
              <a:buSzPts val="1800"/>
              <a:buFont typeface="Montserrat"/>
              <a:buChar char="▹"/>
              <a:defRPr/>
            </a:pPr>
            <a:r>
              <a:rPr lang="pt-BR" sz="1200" dirty="0">
                <a:latin typeface="Montserrat"/>
                <a:ea typeface="Montserrat"/>
                <a:cs typeface="Montserrat"/>
                <a:sym typeface="Montserrat"/>
              </a:rPr>
              <a:t>Objetos são modelados através de </a:t>
            </a:r>
            <a:r>
              <a:rPr lang="pt-BR" sz="1200" b="1" dirty="0">
                <a:solidFill>
                  <a:srgbClr val="FA609B"/>
                </a:solidFill>
                <a:latin typeface="Montserrat"/>
                <a:ea typeface="Montserrat"/>
                <a:cs typeface="Montserrat"/>
                <a:sym typeface="Montserrat"/>
              </a:rPr>
              <a:t>classes</a:t>
            </a:r>
            <a:r>
              <a:rPr lang="pt-BR" sz="1200" dirty="0">
                <a:latin typeface="Montserrat"/>
                <a:ea typeface="Montserrat"/>
                <a:cs typeface="Montserrat"/>
                <a:sym typeface="Montserrat"/>
              </a:rPr>
              <a:t>.</a:t>
            </a:r>
          </a:p>
        </p:txBody>
      </p:sp>
      <p:pic>
        <p:nvPicPr>
          <p:cNvPr id="8" name="Google Shape;81;p16">
            <a:extLst>
              <a:ext uri="{FF2B5EF4-FFF2-40B4-BE49-F238E27FC236}">
                <a16:creationId xmlns:a16="http://schemas.microsoft.com/office/drawing/2014/main" id="{BCE8A140-8623-704E-B85E-C9616DFA3968}"/>
              </a:ext>
            </a:extLst>
          </p:cNvPr>
          <p:cNvPicPr preferRelativeResize="0"/>
          <p:nvPr/>
        </p:nvPicPr>
        <p:blipFill>
          <a:blip r:embed="rId3">
            <a:alphaModFix/>
          </a:blip>
          <a:stretch>
            <a:fillRect/>
          </a:stretch>
        </p:blipFill>
        <p:spPr>
          <a:xfrm>
            <a:off x="7694627" y="4498780"/>
            <a:ext cx="1139979" cy="365875"/>
          </a:xfrm>
          <a:prstGeom prst="rect">
            <a:avLst/>
          </a:prstGeom>
          <a:noFill/>
          <a:ln>
            <a:noFill/>
          </a:ln>
        </p:spPr>
      </p:pic>
      <p:sp>
        <p:nvSpPr>
          <p:cNvPr id="6" name="Rectangle 5">
            <a:extLst>
              <a:ext uri="{FF2B5EF4-FFF2-40B4-BE49-F238E27FC236}">
                <a16:creationId xmlns:a16="http://schemas.microsoft.com/office/drawing/2014/main" id="{00E13BAA-4F0E-9342-A709-81638659EA86}"/>
              </a:ext>
            </a:extLst>
          </p:cNvPr>
          <p:cNvSpPr/>
          <p:nvPr/>
        </p:nvSpPr>
        <p:spPr>
          <a:xfrm>
            <a:off x="5101778" y="1233524"/>
            <a:ext cx="2988319" cy="276999"/>
          </a:xfrm>
          <a:prstGeom prst="rect">
            <a:avLst/>
          </a:prstGeom>
          <a:solidFill>
            <a:schemeClr val="accent2"/>
          </a:solidFill>
        </p:spPr>
        <p:txBody>
          <a:bodyPr wrap="none">
            <a:spAutoFit/>
          </a:bodyPr>
          <a:lstStyle/>
          <a:p>
            <a:pPr algn="ctr"/>
            <a:r>
              <a:rPr lang="en-US" sz="1200" dirty="0" err="1">
                <a:solidFill>
                  <a:srgbClr val="F8F8F2"/>
                </a:solidFill>
                <a:latin typeface="Consolas" panose="020B0609020204030204" pitchFamily="49" charset="0"/>
                <a:cs typeface="Consolas" panose="020B0609020204030204" pitchFamily="49" charset="0"/>
              </a:rPr>
              <a:t>televisao</a:t>
            </a:r>
            <a:r>
              <a:rPr lang="en-US" sz="1200" dirty="0" err="1">
                <a:solidFill>
                  <a:srgbClr val="F92672"/>
                </a:solidFill>
                <a:latin typeface="Consolas" panose="020B0609020204030204" pitchFamily="49" charset="0"/>
                <a:cs typeface="Consolas" panose="020B0609020204030204" pitchFamily="49" charset="0"/>
              </a:rPr>
              <a:t>.</a:t>
            </a:r>
            <a:r>
              <a:rPr lang="en-US" sz="1200" dirty="0" err="1">
                <a:solidFill>
                  <a:srgbClr val="F8F8F2"/>
                </a:solidFill>
                <a:latin typeface="Consolas" panose="020B0609020204030204" pitchFamily="49" charset="0"/>
                <a:cs typeface="Consolas" panose="020B0609020204030204" pitchFamily="49" charset="0"/>
              </a:rPr>
              <a:t>mudar_canal_para_cima</a:t>
            </a:r>
            <a:r>
              <a:rPr lang="en-US" sz="1200" dirty="0">
                <a:solidFill>
                  <a:srgbClr val="F8F8F2"/>
                </a:solidFill>
                <a:latin typeface="Consolas" panose="020B0609020204030204" pitchFamily="49" charset="0"/>
                <a:cs typeface="Consolas" panose="020B0609020204030204" pitchFamily="49" charset="0"/>
              </a:rPr>
              <a:t>()</a:t>
            </a:r>
            <a:endParaRPr lang="en-BR" sz="1200" dirty="0">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A59714FA-EDD9-774D-A11A-D208B8D4EC2A}"/>
              </a:ext>
            </a:extLst>
          </p:cNvPr>
          <p:cNvCxnSpPr>
            <a:cxnSpLocks/>
            <a:stCxn id="5" idx="3"/>
            <a:endCxn id="6" idx="1"/>
          </p:cNvCxnSpPr>
          <p:nvPr/>
        </p:nvCxnSpPr>
        <p:spPr>
          <a:xfrm>
            <a:off x="4028100" y="1372024"/>
            <a:ext cx="1073678" cy="0"/>
          </a:xfrm>
          <a:prstGeom prst="straightConnector1">
            <a:avLst/>
          </a:prstGeom>
          <a:ln w="19050">
            <a:solidFill>
              <a:srgbClr val="FA609B"/>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54F5D09-C4C4-6545-A195-D5749E537F79}"/>
              </a:ext>
            </a:extLst>
          </p:cNvPr>
          <p:cNvSpPr/>
          <p:nvPr/>
        </p:nvSpPr>
        <p:spPr>
          <a:xfrm>
            <a:off x="5929199" y="1867290"/>
            <a:ext cx="2749296" cy="2631490"/>
          </a:xfrm>
          <a:prstGeom prst="rect">
            <a:avLst/>
          </a:prstGeom>
          <a:solidFill>
            <a:schemeClr val="accent2"/>
          </a:solidFill>
        </p:spPr>
        <p:txBody>
          <a:bodyPr wrap="square">
            <a:spAutoFit/>
          </a:bodyPr>
          <a:lstStyle/>
          <a:p>
            <a:r>
              <a:rPr lang="en-US" sz="1100" dirty="0">
                <a:solidFill>
                  <a:srgbClr val="66D9EF"/>
                </a:solidFill>
                <a:latin typeface="Consolas" panose="020B0609020204030204" pitchFamily="49" charset="0"/>
                <a:cs typeface="Consolas" panose="020B0609020204030204" pitchFamily="49" charset="0"/>
              </a:rPr>
              <a:t>class</a:t>
            </a:r>
            <a:r>
              <a:rPr lang="en-US" sz="1100" dirty="0">
                <a:latin typeface="Consolas" panose="020B0609020204030204" pitchFamily="49" charset="0"/>
                <a:cs typeface="Consolas" panose="020B0609020204030204" pitchFamily="49" charset="0"/>
              </a:rPr>
              <a:t> </a:t>
            </a:r>
            <a:r>
              <a:rPr lang="en-US" sz="1100" dirty="0" err="1">
                <a:solidFill>
                  <a:srgbClr val="A6E22E"/>
                </a:solidFill>
                <a:latin typeface="Consolas" panose="020B0609020204030204" pitchFamily="49" charset="0"/>
                <a:cs typeface="Consolas" panose="020B0609020204030204" pitchFamily="49" charset="0"/>
              </a:rPr>
              <a:t>Televisao</a:t>
            </a:r>
            <a:r>
              <a:rPr lang="en-US" sz="1100" dirty="0">
                <a:solidFill>
                  <a:srgbClr val="F8F8F2"/>
                </a:solidFill>
                <a:latin typeface="Consolas" panose="020B0609020204030204" pitchFamily="49" charset="0"/>
                <a:cs typeface="Consolas" panose="020B0609020204030204" pitchFamily="49" charset="0"/>
              </a:rPr>
              <a:t>:</a:t>
            </a:r>
            <a:br>
              <a:rPr lang="en-US" sz="1100" dirty="0">
                <a:solidFill>
                  <a:srgbClr val="F8F8F2"/>
                </a:solidFill>
                <a:latin typeface="Consolas" panose="020B0609020204030204" pitchFamily="49" charset="0"/>
                <a:cs typeface="Consolas" panose="020B0609020204030204" pitchFamily="49" charset="0"/>
              </a:rPr>
            </a:br>
            <a:r>
              <a:rPr lang="en-US" sz="1100" dirty="0">
                <a:solidFill>
                  <a:srgbClr val="F8F8F2"/>
                </a:solidFill>
                <a:latin typeface="Consolas" panose="020B0609020204030204" pitchFamily="49" charset="0"/>
                <a:cs typeface="Consolas" panose="020B0609020204030204" pitchFamily="49" charset="0"/>
              </a:rPr>
              <a:t>    </a:t>
            </a:r>
            <a:r>
              <a:rPr lang="en-US" sz="1100" dirty="0">
                <a:solidFill>
                  <a:srgbClr val="66D9EF"/>
                </a:solidFill>
                <a:latin typeface="Consolas" panose="020B0609020204030204" pitchFamily="49" charset="0"/>
                <a:cs typeface="Consolas" panose="020B0609020204030204" pitchFamily="49" charset="0"/>
              </a:rPr>
              <a:t>def</a:t>
            </a:r>
            <a:r>
              <a:rPr lang="en-US" sz="1100" dirty="0">
                <a:latin typeface="Consolas" panose="020B0609020204030204" pitchFamily="49" charset="0"/>
                <a:cs typeface="Consolas" panose="020B0609020204030204" pitchFamily="49" charset="0"/>
              </a:rPr>
              <a:t> </a:t>
            </a:r>
            <a:r>
              <a:rPr lang="en-US" sz="1100" dirty="0">
                <a:solidFill>
                  <a:srgbClr val="A6E22E"/>
                </a:solidFill>
                <a:latin typeface="Consolas" panose="020B0609020204030204" pitchFamily="49" charset="0"/>
                <a:cs typeface="Consolas" panose="020B0609020204030204" pitchFamily="49" charset="0"/>
              </a:rPr>
              <a:t>__</a:t>
            </a:r>
            <a:r>
              <a:rPr lang="en-US" sz="1100" dirty="0" err="1">
                <a:solidFill>
                  <a:srgbClr val="A6E22E"/>
                </a:solidFill>
                <a:latin typeface="Consolas" panose="020B0609020204030204" pitchFamily="49" charset="0"/>
                <a:cs typeface="Consolas" panose="020B0609020204030204" pitchFamily="49" charset="0"/>
              </a:rPr>
              <a:t>init</a:t>
            </a:r>
            <a:r>
              <a:rPr lang="en-US" sz="1100" dirty="0">
                <a:solidFill>
                  <a:srgbClr val="A6E22E"/>
                </a:solidFill>
                <a:latin typeface="Consolas" panose="020B0609020204030204" pitchFamily="49" charset="0"/>
                <a:cs typeface="Consolas" panose="020B0609020204030204" pitchFamily="49" charset="0"/>
              </a:rPr>
              <a:t>__</a:t>
            </a:r>
            <a:r>
              <a:rPr lang="en-US" sz="1100" dirty="0">
                <a:solidFill>
                  <a:srgbClr val="F8F8F2"/>
                </a:solidFill>
                <a:latin typeface="Consolas" panose="020B0609020204030204" pitchFamily="49" charset="0"/>
                <a:cs typeface="Consolas" panose="020B0609020204030204" pitchFamily="49" charset="0"/>
              </a:rPr>
              <a:t>(</a:t>
            </a:r>
            <a:r>
              <a:rPr lang="en-US" sz="1100" dirty="0">
                <a:solidFill>
                  <a:srgbClr val="AE81FF"/>
                </a:solidFill>
                <a:latin typeface="Consolas" panose="020B0609020204030204" pitchFamily="49" charset="0"/>
                <a:cs typeface="Consolas" panose="020B0609020204030204" pitchFamily="49" charset="0"/>
              </a:rPr>
              <a:t>self</a:t>
            </a:r>
            <a:r>
              <a:rPr lang="en-US" sz="1100" dirty="0">
                <a:solidFill>
                  <a:srgbClr val="F8F8F2"/>
                </a:solidFill>
                <a:latin typeface="Consolas" panose="020B0609020204030204" pitchFamily="49" charset="0"/>
                <a:cs typeface="Consolas" panose="020B0609020204030204" pitchFamily="49" charset="0"/>
              </a:rPr>
              <a:t>):</a:t>
            </a:r>
          </a:p>
          <a:p>
            <a:r>
              <a:rPr lang="en-US" sz="1100" dirty="0">
                <a:solidFill>
                  <a:srgbClr val="F8F8F2"/>
                </a:solidFill>
                <a:latin typeface="Consolas" panose="020B0609020204030204" pitchFamily="49" charset="0"/>
                <a:cs typeface="Consolas" panose="020B0609020204030204" pitchFamily="49" charset="0"/>
              </a:rPr>
              <a:t>        </a:t>
            </a:r>
            <a:r>
              <a:rPr lang="en-US" sz="1100" dirty="0" err="1">
                <a:solidFill>
                  <a:srgbClr val="AE81FF"/>
                </a:solidFill>
                <a:latin typeface="Consolas" panose="020B0609020204030204" pitchFamily="49" charset="0"/>
                <a:cs typeface="Consolas" panose="020B0609020204030204" pitchFamily="49" charset="0"/>
              </a:rPr>
              <a:t>self</a:t>
            </a:r>
            <a:r>
              <a:rPr lang="en-US" sz="1100" dirty="0" err="1">
                <a:solidFill>
                  <a:srgbClr val="F92672"/>
                </a:solidFill>
                <a:latin typeface="Consolas" panose="020B0609020204030204" pitchFamily="49" charset="0"/>
                <a:cs typeface="Consolas" panose="020B0609020204030204" pitchFamily="49" charset="0"/>
              </a:rPr>
              <a:t>.</a:t>
            </a:r>
            <a:r>
              <a:rPr lang="en-US" sz="1100" dirty="0" err="1">
                <a:solidFill>
                  <a:srgbClr val="F8F8F2"/>
                </a:solidFill>
                <a:latin typeface="Consolas" panose="020B0609020204030204" pitchFamily="49" charset="0"/>
                <a:cs typeface="Consolas" panose="020B0609020204030204" pitchFamily="49" charset="0"/>
              </a:rPr>
              <a:t>ligada</a:t>
            </a:r>
            <a:r>
              <a:rPr lang="en-US" sz="1100" dirty="0">
                <a:latin typeface="Consolas" panose="020B0609020204030204" pitchFamily="49" charset="0"/>
                <a:cs typeface="Consolas" panose="020B0609020204030204" pitchFamily="49" charset="0"/>
              </a:rPr>
              <a:t> </a:t>
            </a:r>
            <a:r>
              <a:rPr lang="en-US" sz="1100" dirty="0">
                <a:solidFill>
                  <a:srgbClr val="F92672"/>
                </a:solidFill>
                <a:latin typeface="Consolas" panose="020B0609020204030204" pitchFamily="49" charset="0"/>
                <a:cs typeface="Consolas" panose="020B0609020204030204" pitchFamily="49" charset="0"/>
              </a:rPr>
              <a:t>=</a:t>
            </a:r>
            <a:r>
              <a:rPr lang="en-US" sz="1100" dirty="0">
                <a:latin typeface="Consolas" panose="020B0609020204030204" pitchFamily="49" charset="0"/>
                <a:cs typeface="Consolas" panose="020B0609020204030204" pitchFamily="49" charset="0"/>
              </a:rPr>
              <a:t> </a:t>
            </a:r>
            <a:r>
              <a:rPr lang="en-US" sz="1100" dirty="0">
                <a:solidFill>
                  <a:srgbClr val="F8F8F2"/>
                </a:solidFill>
                <a:latin typeface="Consolas" panose="020B0609020204030204" pitchFamily="49" charset="0"/>
                <a:cs typeface="Consolas" panose="020B0609020204030204" pitchFamily="49" charset="0"/>
              </a:rPr>
              <a:t>False</a:t>
            </a:r>
          </a:p>
          <a:p>
            <a:r>
              <a:rPr lang="en-US" sz="1100" dirty="0">
                <a:solidFill>
                  <a:srgbClr val="AE81FF"/>
                </a:solidFill>
                <a:latin typeface="Consolas" panose="020B0609020204030204" pitchFamily="49" charset="0"/>
                <a:cs typeface="Consolas" panose="020B0609020204030204" pitchFamily="49" charset="0"/>
              </a:rPr>
              <a:t>        </a:t>
            </a:r>
            <a:r>
              <a:rPr lang="en-US" sz="1100" dirty="0" err="1">
                <a:solidFill>
                  <a:srgbClr val="AE81FF"/>
                </a:solidFill>
                <a:latin typeface="Consolas" panose="020B0609020204030204" pitchFamily="49" charset="0"/>
                <a:cs typeface="Consolas" panose="020B0609020204030204" pitchFamily="49" charset="0"/>
              </a:rPr>
              <a:t>self</a:t>
            </a:r>
            <a:r>
              <a:rPr lang="en-US" sz="1100" dirty="0" err="1">
                <a:solidFill>
                  <a:srgbClr val="F92672"/>
                </a:solidFill>
                <a:latin typeface="Consolas" panose="020B0609020204030204" pitchFamily="49" charset="0"/>
                <a:cs typeface="Consolas" panose="020B0609020204030204" pitchFamily="49" charset="0"/>
              </a:rPr>
              <a:t>.</a:t>
            </a:r>
            <a:r>
              <a:rPr lang="en-US" sz="1100" dirty="0" err="1">
                <a:solidFill>
                  <a:srgbClr val="F8F8F2"/>
                </a:solidFill>
                <a:latin typeface="Consolas" panose="020B0609020204030204" pitchFamily="49" charset="0"/>
                <a:cs typeface="Consolas" panose="020B0609020204030204" pitchFamily="49" charset="0"/>
              </a:rPr>
              <a:t>canal</a:t>
            </a:r>
            <a:r>
              <a:rPr lang="en-US" sz="1100" dirty="0">
                <a:latin typeface="Consolas" panose="020B0609020204030204" pitchFamily="49" charset="0"/>
                <a:cs typeface="Consolas" panose="020B0609020204030204" pitchFamily="49" charset="0"/>
              </a:rPr>
              <a:t> </a:t>
            </a:r>
            <a:r>
              <a:rPr lang="en-US" sz="1100" dirty="0">
                <a:solidFill>
                  <a:srgbClr val="F92672"/>
                </a:solidFill>
                <a:latin typeface="Consolas" panose="020B0609020204030204" pitchFamily="49" charset="0"/>
                <a:cs typeface="Consolas" panose="020B0609020204030204" pitchFamily="49" charset="0"/>
              </a:rPr>
              <a:t>=</a:t>
            </a:r>
            <a:r>
              <a:rPr lang="en-US" sz="1100" dirty="0">
                <a:latin typeface="Consolas" panose="020B0609020204030204" pitchFamily="49" charset="0"/>
                <a:cs typeface="Consolas" panose="020B0609020204030204" pitchFamily="49" charset="0"/>
              </a:rPr>
              <a:t> </a:t>
            </a:r>
            <a:r>
              <a:rPr lang="en-US" sz="1100" dirty="0">
                <a:solidFill>
                  <a:srgbClr val="AE81FF"/>
                </a:solidFill>
                <a:latin typeface="Consolas" panose="020B0609020204030204" pitchFamily="49" charset="0"/>
                <a:cs typeface="Consolas" panose="020B0609020204030204" pitchFamily="49" charset="0"/>
              </a:rPr>
              <a:t>3</a:t>
            </a:r>
          </a:p>
          <a:p>
            <a:r>
              <a:rPr lang="en-US" sz="1100" dirty="0">
                <a:solidFill>
                  <a:srgbClr val="AE81FF"/>
                </a:solidFill>
                <a:latin typeface="Consolas" panose="020B0609020204030204" pitchFamily="49" charset="0"/>
                <a:cs typeface="Consolas" panose="020B0609020204030204" pitchFamily="49" charset="0"/>
              </a:rPr>
              <a:t>    </a:t>
            </a:r>
          </a:p>
          <a:p>
            <a:r>
              <a:rPr lang="en-US" sz="1100" dirty="0">
                <a:solidFill>
                  <a:srgbClr val="AE81FF"/>
                </a:solidFill>
                <a:latin typeface="Consolas" panose="020B0609020204030204" pitchFamily="49" charset="0"/>
                <a:cs typeface="Consolas" panose="020B0609020204030204" pitchFamily="49" charset="0"/>
              </a:rPr>
              <a:t>    </a:t>
            </a:r>
            <a:r>
              <a:rPr lang="en-US" sz="1100" dirty="0">
                <a:solidFill>
                  <a:srgbClr val="66D9EF"/>
                </a:solidFill>
                <a:latin typeface="Consolas" panose="020B0609020204030204" pitchFamily="49" charset="0"/>
                <a:cs typeface="Consolas" panose="020B0609020204030204" pitchFamily="49" charset="0"/>
              </a:rPr>
              <a:t>def</a:t>
            </a:r>
            <a:r>
              <a:rPr lang="en-US" sz="1100" dirty="0">
                <a:latin typeface="Consolas" panose="020B0609020204030204" pitchFamily="49" charset="0"/>
                <a:cs typeface="Consolas" panose="020B0609020204030204" pitchFamily="49" charset="0"/>
              </a:rPr>
              <a:t> </a:t>
            </a:r>
            <a:r>
              <a:rPr lang="en-US" sz="1100" dirty="0" err="1">
                <a:solidFill>
                  <a:srgbClr val="A6E22E"/>
                </a:solidFill>
                <a:latin typeface="Consolas" panose="020B0609020204030204" pitchFamily="49" charset="0"/>
                <a:cs typeface="Consolas" panose="020B0609020204030204" pitchFamily="49" charset="0"/>
              </a:rPr>
              <a:t>ligar</a:t>
            </a:r>
            <a:r>
              <a:rPr lang="en-US" sz="1100" dirty="0">
                <a:solidFill>
                  <a:srgbClr val="F8F8F2"/>
                </a:solidFill>
                <a:latin typeface="Consolas" panose="020B0609020204030204" pitchFamily="49" charset="0"/>
                <a:cs typeface="Consolas" panose="020B0609020204030204" pitchFamily="49" charset="0"/>
              </a:rPr>
              <a:t>(</a:t>
            </a:r>
            <a:r>
              <a:rPr lang="en-US" sz="1100" dirty="0">
                <a:solidFill>
                  <a:srgbClr val="AE81FF"/>
                </a:solidFill>
                <a:latin typeface="Consolas" panose="020B0609020204030204" pitchFamily="49" charset="0"/>
                <a:cs typeface="Consolas" panose="020B0609020204030204" pitchFamily="49" charset="0"/>
              </a:rPr>
              <a:t>self</a:t>
            </a:r>
            <a:r>
              <a:rPr lang="en-US" sz="1100" dirty="0">
                <a:solidFill>
                  <a:srgbClr val="F8F8F2"/>
                </a:solidFill>
                <a:latin typeface="Consolas" panose="020B0609020204030204" pitchFamily="49" charset="0"/>
                <a:cs typeface="Consolas" panose="020B0609020204030204" pitchFamily="49" charset="0"/>
              </a:rPr>
              <a:t>):</a:t>
            </a:r>
          </a:p>
          <a:p>
            <a:r>
              <a:rPr lang="en-US" sz="1100" dirty="0">
                <a:solidFill>
                  <a:srgbClr val="AE81FF"/>
                </a:solidFill>
                <a:latin typeface="Consolas" panose="020B0609020204030204" pitchFamily="49" charset="0"/>
                <a:cs typeface="Consolas" panose="020B0609020204030204" pitchFamily="49" charset="0"/>
              </a:rPr>
              <a:t>        </a:t>
            </a:r>
            <a:r>
              <a:rPr lang="en-US" sz="1100" dirty="0" err="1">
                <a:solidFill>
                  <a:srgbClr val="AE81FF"/>
                </a:solidFill>
                <a:latin typeface="Consolas" panose="020B0609020204030204" pitchFamily="49" charset="0"/>
                <a:cs typeface="Consolas" panose="020B0609020204030204" pitchFamily="49" charset="0"/>
              </a:rPr>
              <a:t>self</a:t>
            </a:r>
            <a:r>
              <a:rPr lang="en-US" sz="1100" dirty="0" err="1">
                <a:solidFill>
                  <a:srgbClr val="F92672"/>
                </a:solidFill>
                <a:latin typeface="Consolas" panose="020B0609020204030204" pitchFamily="49" charset="0"/>
                <a:cs typeface="Consolas" panose="020B0609020204030204" pitchFamily="49" charset="0"/>
              </a:rPr>
              <a:t>.</a:t>
            </a:r>
            <a:r>
              <a:rPr lang="en-US" sz="1100" dirty="0" err="1">
                <a:solidFill>
                  <a:srgbClr val="F8F8F2"/>
                </a:solidFill>
                <a:latin typeface="Consolas" panose="020B0609020204030204" pitchFamily="49" charset="0"/>
                <a:cs typeface="Consolas" panose="020B0609020204030204" pitchFamily="49" charset="0"/>
              </a:rPr>
              <a:t>ligada</a:t>
            </a:r>
            <a:r>
              <a:rPr lang="en-US" sz="1100" dirty="0">
                <a:latin typeface="Consolas" panose="020B0609020204030204" pitchFamily="49" charset="0"/>
                <a:cs typeface="Consolas" panose="020B0609020204030204" pitchFamily="49" charset="0"/>
              </a:rPr>
              <a:t> </a:t>
            </a:r>
            <a:r>
              <a:rPr lang="en-US" sz="1100" dirty="0">
                <a:solidFill>
                  <a:srgbClr val="F92672"/>
                </a:solidFill>
                <a:latin typeface="Consolas" panose="020B0609020204030204" pitchFamily="49" charset="0"/>
                <a:cs typeface="Consolas" panose="020B0609020204030204" pitchFamily="49" charset="0"/>
              </a:rPr>
              <a:t>=</a:t>
            </a:r>
            <a:r>
              <a:rPr lang="en-US" sz="1100" dirty="0">
                <a:latin typeface="Consolas" panose="020B0609020204030204" pitchFamily="49" charset="0"/>
                <a:cs typeface="Consolas" panose="020B0609020204030204" pitchFamily="49" charset="0"/>
              </a:rPr>
              <a:t> </a:t>
            </a:r>
            <a:r>
              <a:rPr lang="en-US" sz="1100" dirty="0">
                <a:solidFill>
                  <a:srgbClr val="F8F8F2"/>
                </a:solidFill>
                <a:latin typeface="Consolas" panose="020B0609020204030204" pitchFamily="49" charset="0"/>
                <a:cs typeface="Consolas" panose="020B0609020204030204" pitchFamily="49" charset="0"/>
              </a:rPr>
              <a:t>True</a:t>
            </a:r>
          </a:p>
          <a:p>
            <a:endParaRPr lang="en-US" sz="1100" dirty="0">
              <a:solidFill>
                <a:srgbClr val="F8F8F2"/>
              </a:solidFill>
              <a:latin typeface="Consolas" panose="020B0609020204030204" pitchFamily="49" charset="0"/>
              <a:cs typeface="Consolas" panose="020B0609020204030204" pitchFamily="49" charset="0"/>
            </a:endParaRPr>
          </a:p>
          <a:p>
            <a:r>
              <a:rPr lang="en-US" sz="1100" dirty="0">
                <a:solidFill>
                  <a:srgbClr val="F8F8F2"/>
                </a:solidFill>
                <a:latin typeface="Consolas" panose="020B0609020204030204" pitchFamily="49" charset="0"/>
                <a:cs typeface="Consolas" panose="020B0609020204030204" pitchFamily="49" charset="0"/>
              </a:rPr>
              <a:t>    </a:t>
            </a:r>
            <a:r>
              <a:rPr lang="en-US" sz="1100" dirty="0">
                <a:solidFill>
                  <a:srgbClr val="66D9EF"/>
                </a:solidFill>
                <a:latin typeface="Consolas" panose="020B0609020204030204" pitchFamily="49" charset="0"/>
                <a:cs typeface="Consolas" panose="020B0609020204030204" pitchFamily="49" charset="0"/>
              </a:rPr>
              <a:t>def</a:t>
            </a:r>
            <a:r>
              <a:rPr lang="en-US" sz="1100" dirty="0">
                <a:latin typeface="Consolas" panose="020B0609020204030204" pitchFamily="49" charset="0"/>
                <a:cs typeface="Consolas" panose="020B0609020204030204" pitchFamily="49" charset="0"/>
              </a:rPr>
              <a:t> </a:t>
            </a:r>
            <a:r>
              <a:rPr lang="en-US" sz="1100" dirty="0" err="1">
                <a:solidFill>
                  <a:srgbClr val="A6E22E"/>
                </a:solidFill>
                <a:latin typeface="Consolas" panose="020B0609020204030204" pitchFamily="49" charset="0"/>
                <a:cs typeface="Consolas" panose="020B0609020204030204" pitchFamily="49" charset="0"/>
              </a:rPr>
              <a:t>desligar</a:t>
            </a:r>
            <a:r>
              <a:rPr lang="en-US" sz="1100" dirty="0">
                <a:solidFill>
                  <a:srgbClr val="F8F8F2"/>
                </a:solidFill>
                <a:latin typeface="Consolas" panose="020B0609020204030204" pitchFamily="49" charset="0"/>
                <a:cs typeface="Consolas" panose="020B0609020204030204" pitchFamily="49" charset="0"/>
              </a:rPr>
              <a:t>(</a:t>
            </a:r>
            <a:r>
              <a:rPr lang="en-US" sz="1100" dirty="0">
                <a:solidFill>
                  <a:srgbClr val="AE81FF"/>
                </a:solidFill>
                <a:latin typeface="Consolas" panose="020B0609020204030204" pitchFamily="49" charset="0"/>
                <a:cs typeface="Consolas" panose="020B0609020204030204" pitchFamily="49" charset="0"/>
              </a:rPr>
              <a:t>self</a:t>
            </a:r>
            <a:r>
              <a:rPr lang="en-US" sz="1100" dirty="0">
                <a:solidFill>
                  <a:srgbClr val="F8F8F2"/>
                </a:solidFill>
                <a:latin typeface="Consolas" panose="020B0609020204030204" pitchFamily="49" charset="0"/>
                <a:cs typeface="Consolas" panose="020B0609020204030204" pitchFamily="49" charset="0"/>
              </a:rPr>
              <a:t>):</a:t>
            </a:r>
          </a:p>
          <a:p>
            <a:r>
              <a:rPr lang="en-US" sz="1100" dirty="0">
                <a:solidFill>
                  <a:srgbClr val="AE81FF"/>
                </a:solidFill>
                <a:latin typeface="Consolas" panose="020B0609020204030204" pitchFamily="49" charset="0"/>
                <a:cs typeface="Consolas" panose="020B0609020204030204" pitchFamily="49" charset="0"/>
              </a:rPr>
              <a:t>        </a:t>
            </a:r>
            <a:r>
              <a:rPr lang="en-US" sz="1100" dirty="0" err="1">
                <a:solidFill>
                  <a:srgbClr val="AE81FF"/>
                </a:solidFill>
                <a:latin typeface="Consolas" panose="020B0609020204030204" pitchFamily="49" charset="0"/>
                <a:cs typeface="Consolas" panose="020B0609020204030204" pitchFamily="49" charset="0"/>
              </a:rPr>
              <a:t>self</a:t>
            </a:r>
            <a:r>
              <a:rPr lang="en-US" sz="1100" dirty="0" err="1">
                <a:solidFill>
                  <a:srgbClr val="F92672"/>
                </a:solidFill>
                <a:latin typeface="Consolas" panose="020B0609020204030204" pitchFamily="49" charset="0"/>
                <a:cs typeface="Consolas" panose="020B0609020204030204" pitchFamily="49" charset="0"/>
              </a:rPr>
              <a:t>.</a:t>
            </a:r>
            <a:r>
              <a:rPr lang="en-US" sz="1100" dirty="0" err="1">
                <a:solidFill>
                  <a:srgbClr val="F8F8F2"/>
                </a:solidFill>
                <a:latin typeface="Consolas" panose="020B0609020204030204" pitchFamily="49" charset="0"/>
                <a:cs typeface="Consolas" panose="020B0609020204030204" pitchFamily="49" charset="0"/>
              </a:rPr>
              <a:t>ligada</a:t>
            </a:r>
            <a:r>
              <a:rPr lang="en-US" sz="1100" dirty="0">
                <a:latin typeface="Consolas" panose="020B0609020204030204" pitchFamily="49" charset="0"/>
                <a:cs typeface="Consolas" panose="020B0609020204030204" pitchFamily="49" charset="0"/>
              </a:rPr>
              <a:t> </a:t>
            </a:r>
            <a:r>
              <a:rPr lang="en-US" sz="1100" dirty="0">
                <a:solidFill>
                  <a:srgbClr val="F92672"/>
                </a:solidFill>
                <a:latin typeface="Consolas" panose="020B0609020204030204" pitchFamily="49" charset="0"/>
                <a:cs typeface="Consolas" panose="020B0609020204030204" pitchFamily="49" charset="0"/>
              </a:rPr>
              <a:t>=</a:t>
            </a:r>
            <a:r>
              <a:rPr lang="en-US" sz="1100" dirty="0">
                <a:latin typeface="Consolas" panose="020B0609020204030204" pitchFamily="49" charset="0"/>
                <a:cs typeface="Consolas" panose="020B0609020204030204" pitchFamily="49" charset="0"/>
              </a:rPr>
              <a:t> </a:t>
            </a:r>
            <a:r>
              <a:rPr lang="en-US" sz="1100" dirty="0">
                <a:solidFill>
                  <a:srgbClr val="F8F8F2"/>
                </a:solidFill>
                <a:latin typeface="Consolas" panose="020B0609020204030204" pitchFamily="49" charset="0"/>
                <a:cs typeface="Consolas" panose="020B0609020204030204" pitchFamily="49" charset="0"/>
              </a:rPr>
              <a:t>False</a:t>
            </a:r>
          </a:p>
          <a:p>
            <a:endParaRPr lang="en-US" sz="1100" dirty="0">
              <a:solidFill>
                <a:srgbClr val="F8F8F2"/>
              </a:solidFill>
              <a:latin typeface="Consolas" panose="020B0609020204030204" pitchFamily="49" charset="0"/>
              <a:cs typeface="Consolas" panose="020B0609020204030204" pitchFamily="49" charset="0"/>
            </a:endParaRPr>
          </a:p>
          <a:p>
            <a:r>
              <a:rPr lang="en-US" sz="1100" dirty="0" err="1">
                <a:solidFill>
                  <a:srgbClr val="F8F8F2"/>
                </a:solidFill>
                <a:latin typeface="Consolas" panose="020B0609020204030204" pitchFamily="49" charset="0"/>
                <a:cs typeface="Consolas" panose="020B0609020204030204" pitchFamily="49" charset="0"/>
              </a:rPr>
              <a:t>tv_sala</a:t>
            </a:r>
            <a:r>
              <a:rPr lang="en-US" sz="1100" dirty="0">
                <a:latin typeface="Consolas" panose="020B0609020204030204" pitchFamily="49" charset="0"/>
                <a:cs typeface="Consolas" panose="020B0609020204030204" pitchFamily="49" charset="0"/>
              </a:rPr>
              <a:t> </a:t>
            </a:r>
            <a:r>
              <a:rPr lang="en-US" sz="1100" dirty="0">
                <a:solidFill>
                  <a:srgbClr val="F92672"/>
                </a:solidFill>
                <a:latin typeface="Consolas" panose="020B0609020204030204" pitchFamily="49" charset="0"/>
                <a:cs typeface="Consolas" panose="020B0609020204030204" pitchFamily="49" charset="0"/>
              </a:rPr>
              <a:t>=</a:t>
            </a:r>
            <a:r>
              <a:rPr lang="en-US" sz="1100" dirty="0">
                <a:latin typeface="Consolas" panose="020B0609020204030204" pitchFamily="49" charset="0"/>
                <a:cs typeface="Consolas" panose="020B0609020204030204" pitchFamily="49" charset="0"/>
              </a:rPr>
              <a:t> </a:t>
            </a:r>
            <a:r>
              <a:rPr lang="en-US" sz="1100" dirty="0" err="1">
                <a:solidFill>
                  <a:srgbClr val="F8F8F2"/>
                </a:solidFill>
                <a:latin typeface="Consolas" panose="020B0609020204030204" pitchFamily="49" charset="0"/>
                <a:cs typeface="Consolas" panose="020B0609020204030204" pitchFamily="49" charset="0"/>
              </a:rPr>
              <a:t>Televisao</a:t>
            </a:r>
            <a:r>
              <a:rPr lang="en-US" sz="1100" dirty="0">
                <a:solidFill>
                  <a:srgbClr val="F8F8F2"/>
                </a:solidFill>
                <a:latin typeface="Consolas" panose="020B0609020204030204" pitchFamily="49" charset="0"/>
                <a:cs typeface="Consolas" panose="020B0609020204030204" pitchFamily="49" charset="0"/>
              </a:rPr>
              <a:t>()</a:t>
            </a:r>
          </a:p>
          <a:p>
            <a:r>
              <a:rPr lang="en-US" sz="1100" dirty="0" err="1">
                <a:solidFill>
                  <a:srgbClr val="F8F8F2"/>
                </a:solidFill>
                <a:latin typeface="Consolas" panose="020B0609020204030204" pitchFamily="49" charset="0"/>
                <a:cs typeface="Consolas" panose="020B0609020204030204" pitchFamily="49" charset="0"/>
              </a:rPr>
              <a:t>tv_sala</a:t>
            </a:r>
            <a:r>
              <a:rPr lang="en-US" sz="1100" dirty="0" err="1">
                <a:solidFill>
                  <a:srgbClr val="F92672"/>
                </a:solidFill>
                <a:latin typeface="Consolas" panose="020B0609020204030204" pitchFamily="49" charset="0"/>
                <a:cs typeface="Consolas" panose="020B0609020204030204" pitchFamily="49" charset="0"/>
              </a:rPr>
              <a:t>.</a:t>
            </a:r>
            <a:r>
              <a:rPr lang="en-US" sz="1100" dirty="0" err="1">
                <a:solidFill>
                  <a:srgbClr val="F8F8F2"/>
                </a:solidFill>
                <a:latin typeface="Consolas" panose="020B0609020204030204" pitchFamily="49" charset="0"/>
                <a:cs typeface="Consolas" panose="020B0609020204030204" pitchFamily="49" charset="0"/>
              </a:rPr>
              <a:t>ligar</a:t>
            </a:r>
            <a:r>
              <a:rPr lang="en-US" sz="1100" dirty="0">
                <a:solidFill>
                  <a:srgbClr val="F8F8F2"/>
                </a:solidFill>
                <a:latin typeface="Consolas" panose="020B0609020204030204" pitchFamily="49" charset="0"/>
                <a:cs typeface="Consolas" panose="020B0609020204030204" pitchFamily="49" charset="0"/>
              </a:rPr>
              <a:t>()</a:t>
            </a:r>
          </a:p>
          <a:p>
            <a:r>
              <a:rPr lang="en-US" sz="1100" dirty="0" err="1">
                <a:solidFill>
                  <a:srgbClr val="F8F8F2"/>
                </a:solidFill>
                <a:latin typeface="Consolas" panose="020B0609020204030204" pitchFamily="49" charset="0"/>
                <a:cs typeface="Consolas" panose="020B0609020204030204" pitchFamily="49" charset="0"/>
              </a:rPr>
              <a:t>tv_sala</a:t>
            </a:r>
            <a:r>
              <a:rPr lang="en-US" sz="1100" dirty="0" err="1">
                <a:solidFill>
                  <a:srgbClr val="F92672"/>
                </a:solidFill>
                <a:latin typeface="Consolas" panose="020B0609020204030204" pitchFamily="49" charset="0"/>
                <a:cs typeface="Consolas" panose="020B0609020204030204" pitchFamily="49" charset="0"/>
              </a:rPr>
              <a:t>.</a:t>
            </a:r>
            <a:r>
              <a:rPr lang="en-US" sz="1100" dirty="0" err="1">
                <a:solidFill>
                  <a:srgbClr val="F8F8F2"/>
                </a:solidFill>
                <a:latin typeface="Consolas" panose="020B0609020204030204" pitchFamily="49" charset="0"/>
                <a:cs typeface="Consolas" panose="020B0609020204030204" pitchFamily="49" charset="0"/>
              </a:rPr>
              <a:t>canal</a:t>
            </a:r>
            <a:r>
              <a:rPr lang="en-US" sz="1100" dirty="0">
                <a:latin typeface="Consolas" panose="020B0609020204030204" pitchFamily="49" charset="0"/>
                <a:cs typeface="Consolas" panose="020B0609020204030204" pitchFamily="49" charset="0"/>
              </a:rPr>
              <a:t> </a:t>
            </a:r>
            <a:r>
              <a:rPr lang="en-US" sz="1100" dirty="0">
                <a:solidFill>
                  <a:srgbClr val="F92672"/>
                </a:solidFill>
                <a:latin typeface="Consolas" panose="020B0609020204030204" pitchFamily="49" charset="0"/>
                <a:cs typeface="Consolas" panose="020B0609020204030204" pitchFamily="49" charset="0"/>
              </a:rPr>
              <a:t>=</a:t>
            </a:r>
            <a:r>
              <a:rPr lang="en-US" sz="1100" dirty="0">
                <a:latin typeface="Consolas" panose="020B0609020204030204" pitchFamily="49" charset="0"/>
                <a:cs typeface="Consolas" panose="020B0609020204030204" pitchFamily="49" charset="0"/>
              </a:rPr>
              <a:t> </a:t>
            </a:r>
            <a:r>
              <a:rPr lang="en-US" sz="1100" dirty="0">
                <a:solidFill>
                  <a:srgbClr val="AE81FF"/>
                </a:solidFill>
                <a:latin typeface="Consolas" panose="020B0609020204030204" pitchFamily="49" charset="0"/>
                <a:cs typeface="Consolas" panose="020B0609020204030204" pitchFamily="49" charset="0"/>
              </a:rPr>
              <a:t>4</a:t>
            </a:r>
          </a:p>
          <a:p>
            <a:r>
              <a:rPr lang="en-US" sz="1100" dirty="0" err="1">
                <a:solidFill>
                  <a:srgbClr val="F8F8F2"/>
                </a:solidFill>
                <a:latin typeface="Consolas" panose="020B0609020204030204" pitchFamily="49" charset="0"/>
                <a:cs typeface="Consolas" panose="020B0609020204030204" pitchFamily="49" charset="0"/>
              </a:rPr>
              <a:t>tv_sala</a:t>
            </a:r>
            <a:r>
              <a:rPr lang="en-US" sz="1100" dirty="0" err="1">
                <a:solidFill>
                  <a:srgbClr val="F92672"/>
                </a:solidFill>
                <a:latin typeface="Consolas" panose="020B0609020204030204" pitchFamily="49" charset="0"/>
                <a:cs typeface="Consolas" panose="020B0609020204030204" pitchFamily="49" charset="0"/>
              </a:rPr>
              <a:t>.</a:t>
            </a:r>
            <a:r>
              <a:rPr lang="en-US" sz="1100" dirty="0" err="1">
                <a:solidFill>
                  <a:srgbClr val="F8F8F2"/>
                </a:solidFill>
                <a:latin typeface="Consolas" panose="020B0609020204030204" pitchFamily="49" charset="0"/>
                <a:cs typeface="Consolas" panose="020B0609020204030204" pitchFamily="49" charset="0"/>
              </a:rPr>
              <a:t>desligar</a:t>
            </a:r>
            <a:r>
              <a:rPr lang="en-US" sz="1100" dirty="0">
                <a:solidFill>
                  <a:srgbClr val="F8F8F2"/>
                </a:solidFill>
                <a:latin typeface="Consolas" panose="020B0609020204030204" pitchFamily="49" charset="0"/>
                <a:cs typeface="Consolas" panose="020B0609020204030204" pitchFamily="49" charset="0"/>
              </a:rPr>
              <a:t>()</a:t>
            </a:r>
            <a:endParaRPr lang="en-BR" sz="11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411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3" name="Google Shape;95;p18">
            <a:extLst>
              <a:ext uri="{FF2B5EF4-FFF2-40B4-BE49-F238E27FC236}">
                <a16:creationId xmlns:a16="http://schemas.microsoft.com/office/drawing/2014/main" id="{8316735F-FB20-0E42-8C3E-323327371857}"/>
              </a:ext>
            </a:extLst>
          </p:cNvPr>
          <p:cNvSpPr txBox="1"/>
          <p:nvPr/>
        </p:nvSpPr>
        <p:spPr>
          <a:xfrm>
            <a:off x="450000" y="373500"/>
            <a:ext cx="7156200" cy="5847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600" b="1" dirty="0">
                <a:latin typeface="Montserrat"/>
                <a:ea typeface="Montserrat"/>
                <a:cs typeface="Montserrat"/>
                <a:sym typeface="Montserrat"/>
              </a:rPr>
              <a:t>Modelagem de um sistema</a:t>
            </a:r>
            <a:endParaRPr sz="2600" b="1" dirty="0">
              <a:latin typeface="Montserrat"/>
              <a:ea typeface="Montserrat"/>
              <a:cs typeface="Montserrat"/>
              <a:sym typeface="Montserrat"/>
            </a:endParaRPr>
          </a:p>
        </p:txBody>
      </p:sp>
      <p:grpSp>
        <p:nvGrpSpPr>
          <p:cNvPr id="7" name="Group 6">
            <a:extLst>
              <a:ext uri="{FF2B5EF4-FFF2-40B4-BE49-F238E27FC236}">
                <a16:creationId xmlns:a16="http://schemas.microsoft.com/office/drawing/2014/main" id="{1B4C54C4-90F9-7D45-AA5D-E92933BB0CEB}"/>
              </a:ext>
            </a:extLst>
          </p:cNvPr>
          <p:cNvGrpSpPr/>
          <p:nvPr/>
        </p:nvGrpSpPr>
        <p:grpSpPr>
          <a:xfrm>
            <a:off x="-135467" y="4105231"/>
            <a:ext cx="9279467" cy="1038269"/>
            <a:chOff x="-135467" y="4105231"/>
            <a:chExt cx="9279467" cy="1038269"/>
          </a:xfrm>
        </p:grpSpPr>
        <p:sp>
          <p:nvSpPr>
            <p:cNvPr id="8" name="Rectangle 7">
              <a:extLst>
                <a:ext uri="{FF2B5EF4-FFF2-40B4-BE49-F238E27FC236}">
                  <a16:creationId xmlns:a16="http://schemas.microsoft.com/office/drawing/2014/main" id="{3F51B02E-2AB3-2547-8649-D665D178BFB3}"/>
                </a:ext>
              </a:extLst>
            </p:cNvPr>
            <p:cNvSpPr/>
            <p:nvPr/>
          </p:nvSpPr>
          <p:spPr>
            <a:xfrm>
              <a:off x="0" y="4105231"/>
              <a:ext cx="9144000" cy="10382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11" name="Google Shape;89;p17">
              <a:extLst>
                <a:ext uri="{FF2B5EF4-FFF2-40B4-BE49-F238E27FC236}">
                  <a16:creationId xmlns:a16="http://schemas.microsoft.com/office/drawing/2014/main" id="{73A9171E-D5A1-5142-937B-97F9926D1050}"/>
                </a:ext>
              </a:extLst>
            </p:cNvPr>
            <p:cNvSpPr txBox="1"/>
            <p:nvPr/>
          </p:nvSpPr>
          <p:spPr>
            <a:xfrm>
              <a:off x="-135467" y="4303709"/>
              <a:ext cx="9144000" cy="630912"/>
            </a:xfrm>
            <a:prstGeom prst="rect">
              <a:avLst/>
            </a:prstGeom>
            <a:noFill/>
            <a:ln>
              <a:noFill/>
            </a:ln>
          </p:spPr>
          <p:txBody>
            <a:bodyPr spcFirstLastPara="1" wrap="square" lIns="91425" tIns="91425" rIns="91425" bIns="91425" anchor="t" anchorCtr="0">
              <a:spAutoFit/>
            </a:bodyPr>
            <a:lstStyle/>
            <a:p>
              <a:pPr marL="114300" lvl="0" algn="ctr">
                <a:spcBef>
                  <a:spcPts val="600"/>
                </a:spcBef>
                <a:buClr>
                  <a:srgbClr val="0C343D"/>
                </a:buClr>
                <a:buSzPts val="1800"/>
                <a:defRPr/>
              </a:pPr>
              <a:r>
                <a:rPr lang="pt-BR" sz="1200" b="1" dirty="0">
                  <a:solidFill>
                    <a:srgbClr val="FA609B"/>
                  </a:solidFill>
                  <a:latin typeface="Montserrat"/>
                  <a:ea typeface="Montserrat"/>
                  <a:cs typeface="Montserrat"/>
                  <a:sym typeface="Montserrat"/>
                </a:rPr>
                <a:t>Modelagem </a:t>
              </a:r>
              <a:r>
                <a:rPr lang="pt-BR" sz="1200" dirty="0">
                  <a:solidFill>
                    <a:schemeClr val="bg1"/>
                  </a:solidFill>
                  <a:latin typeface="Montserrat"/>
                  <a:ea typeface="Montserrat"/>
                  <a:cs typeface="Montserrat"/>
                  <a:sym typeface="Montserrat"/>
                </a:rPr>
                <a:t>é o processo de identificar os </a:t>
              </a:r>
              <a:r>
                <a:rPr lang="pt-BR" sz="1200" b="1" dirty="0">
                  <a:solidFill>
                    <a:srgbClr val="FA609B"/>
                  </a:solidFill>
                  <a:latin typeface="Montserrat"/>
                  <a:ea typeface="Montserrat"/>
                  <a:cs typeface="Montserrat"/>
                  <a:sym typeface="Montserrat"/>
                </a:rPr>
                <a:t>atores</a:t>
              </a:r>
              <a:r>
                <a:rPr lang="pt-BR" sz="1200" dirty="0">
                  <a:solidFill>
                    <a:schemeClr val="bg1"/>
                  </a:solidFill>
                  <a:latin typeface="Montserrat"/>
                  <a:ea typeface="Montserrat"/>
                  <a:cs typeface="Montserrat"/>
                  <a:sym typeface="Montserrat"/>
                </a:rPr>
                <a:t>, os </a:t>
              </a:r>
              <a:r>
                <a:rPr lang="pt-BR" sz="1200" b="1" dirty="0">
                  <a:solidFill>
                    <a:srgbClr val="FA609B"/>
                  </a:solidFill>
                  <a:latin typeface="Montserrat"/>
                  <a:ea typeface="Montserrat"/>
                  <a:cs typeface="Montserrat"/>
                  <a:sym typeface="Montserrat"/>
                </a:rPr>
                <a:t>dados</a:t>
              </a:r>
              <a:r>
                <a:rPr lang="pt-BR" sz="1200" dirty="0">
                  <a:solidFill>
                    <a:schemeClr val="bg1"/>
                  </a:solidFill>
                  <a:latin typeface="Montserrat"/>
                  <a:ea typeface="Montserrat"/>
                  <a:cs typeface="Montserrat"/>
                  <a:sym typeface="Montserrat"/>
                </a:rPr>
                <a:t> necessários e o tipo de </a:t>
              </a:r>
              <a:r>
                <a:rPr lang="pt-BR" sz="1200" b="1" dirty="0">
                  <a:solidFill>
                    <a:srgbClr val="FA609B"/>
                  </a:solidFill>
                  <a:latin typeface="Montserrat"/>
                  <a:ea typeface="Montserrat"/>
                  <a:cs typeface="Montserrat"/>
                  <a:sym typeface="Montserrat"/>
                </a:rPr>
                <a:t>interação</a:t>
              </a:r>
              <a:r>
                <a:rPr lang="pt-BR" sz="1200" dirty="0">
                  <a:solidFill>
                    <a:schemeClr val="bg1"/>
                  </a:solidFill>
                  <a:latin typeface="Montserrat"/>
                  <a:ea typeface="Montserrat"/>
                  <a:cs typeface="Montserrat"/>
                  <a:sym typeface="Montserrat"/>
                </a:rPr>
                <a:t> que está ocorrendo. Para modelar um sistema, é necessário conhecer suas </a:t>
              </a:r>
              <a:r>
                <a:rPr lang="pt-BR" sz="1200" b="1" dirty="0">
                  <a:solidFill>
                    <a:srgbClr val="FA609B"/>
                  </a:solidFill>
                  <a:latin typeface="Montserrat"/>
                  <a:ea typeface="Montserrat"/>
                  <a:cs typeface="Montserrat"/>
                  <a:sym typeface="Montserrat"/>
                </a:rPr>
                <a:t>regras de negócio</a:t>
              </a:r>
              <a:r>
                <a:rPr lang="pt-BR" sz="1200" dirty="0">
                  <a:solidFill>
                    <a:schemeClr val="bg1"/>
                  </a:solidFill>
                  <a:latin typeface="Montserrat"/>
                  <a:ea typeface="Montserrat"/>
                  <a:cs typeface="Montserrat"/>
                  <a:sym typeface="Montserrat"/>
                </a:rPr>
                <a:t>.</a:t>
              </a:r>
            </a:p>
          </p:txBody>
        </p:sp>
      </p:grpSp>
      <p:sp>
        <p:nvSpPr>
          <p:cNvPr id="12" name="Rounded Rectangle 11">
            <a:extLst>
              <a:ext uri="{FF2B5EF4-FFF2-40B4-BE49-F238E27FC236}">
                <a16:creationId xmlns:a16="http://schemas.microsoft.com/office/drawing/2014/main" id="{375B5B02-A0E5-AD44-A7BC-EC7432F9A05B}"/>
              </a:ext>
            </a:extLst>
          </p:cNvPr>
          <p:cNvSpPr/>
          <p:nvPr/>
        </p:nvSpPr>
        <p:spPr>
          <a:xfrm>
            <a:off x="3402167" y="1586895"/>
            <a:ext cx="2540000" cy="984855"/>
          </a:xfrm>
          <a:prstGeom prst="roundRect">
            <a:avLst/>
          </a:prstGeom>
          <a:solidFill>
            <a:schemeClr val="accent2"/>
          </a:solidFill>
          <a:ln>
            <a:solidFill>
              <a:srgbClr val="FA60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solidFill>
                  <a:schemeClr val="bg1"/>
                </a:solidFill>
                <a:latin typeface="Montserrat"/>
                <a:cs typeface="Arial"/>
              </a:rPr>
              <a:t>Sistema– Executa o processamento</a:t>
            </a:r>
          </a:p>
        </p:txBody>
      </p:sp>
      <p:cxnSp>
        <p:nvCxnSpPr>
          <p:cNvPr id="13" name="Straight Arrow Connector 12">
            <a:extLst>
              <a:ext uri="{FF2B5EF4-FFF2-40B4-BE49-F238E27FC236}">
                <a16:creationId xmlns:a16="http://schemas.microsoft.com/office/drawing/2014/main" id="{9F39D857-2D00-5C4B-8CEF-6A2FE00F6797}"/>
              </a:ext>
            </a:extLst>
          </p:cNvPr>
          <p:cNvCxnSpPr>
            <a:cxnSpLocks/>
            <a:stCxn id="15" idx="3"/>
            <a:endCxn id="12" idx="1"/>
          </p:cNvCxnSpPr>
          <p:nvPr/>
        </p:nvCxnSpPr>
        <p:spPr>
          <a:xfrm>
            <a:off x="2132167" y="2079323"/>
            <a:ext cx="1270000" cy="0"/>
          </a:xfrm>
          <a:prstGeom prst="straightConnector1">
            <a:avLst/>
          </a:prstGeom>
          <a:ln w="28575">
            <a:solidFill>
              <a:srgbClr val="FA609B"/>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ECF105B-E726-E441-B278-E721E4E30AB0}"/>
              </a:ext>
            </a:extLst>
          </p:cNvPr>
          <p:cNvCxnSpPr>
            <a:cxnSpLocks/>
            <a:stCxn id="12" idx="3"/>
          </p:cNvCxnSpPr>
          <p:nvPr/>
        </p:nvCxnSpPr>
        <p:spPr>
          <a:xfrm>
            <a:off x="5942167" y="2079323"/>
            <a:ext cx="1151467" cy="0"/>
          </a:xfrm>
          <a:prstGeom prst="straightConnector1">
            <a:avLst/>
          </a:prstGeom>
          <a:ln w="28575">
            <a:solidFill>
              <a:srgbClr val="FA609B"/>
            </a:solidFill>
            <a:tailEnd type="triangle"/>
          </a:ln>
        </p:spPr>
        <p:style>
          <a:lnRef idx="1">
            <a:schemeClr val="accent1"/>
          </a:lnRef>
          <a:fillRef idx="0">
            <a:schemeClr val="accent1"/>
          </a:fillRef>
          <a:effectRef idx="0">
            <a:schemeClr val="accent1"/>
          </a:effectRef>
          <a:fontRef idx="minor">
            <a:schemeClr val="tx1"/>
          </a:fontRef>
        </p:style>
      </p:cxnSp>
      <p:sp>
        <p:nvSpPr>
          <p:cNvPr id="15" name="Google Shape;89;p17">
            <a:extLst>
              <a:ext uri="{FF2B5EF4-FFF2-40B4-BE49-F238E27FC236}">
                <a16:creationId xmlns:a16="http://schemas.microsoft.com/office/drawing/2014/main" id="{2B9F5AEB-1054-1A4C-B709-2A737EB454AC}"/>
              </a:ext>
            </a:extLst>
          </p:cNvPr>
          <p:cNvSpPr txBox="1"/>
          <p:nvPr/>
        </p:nvSpPr>
        <p:spPr>
          <a:xfrm>
            <a:off x="888834" y="1733089"/>
            <a:ext cx="1243333" cy="692467"/>
          </a:xfrm>
          <a:prstGeom prst="rect">
            <a:avLst/>
          </a:prstGeom>
          <a:noFill/>
          <a:ln>
            <a:solidFill>
              <a:srgbClr val="FA609B"/>
            </a:solidFill>
          </a:ln>
        </p:spPr>
        <p:txBody>
          <a:bodyPr spcFirstLastPara="1" wrap="square" lIns="91425" tIns="91425" rIns="91425" bIns="91425" anchor="t" anchorCtr="0">
            <a:spAutoFit/>
          </a:bodyPr>
          <a:lstStyle/>
          <a:p>
            <a:pPr marL="114300" lvl="0">
              <a:spcBef>
                <a:spcPts val="600"/>
              </a:spcBef>
              <a:buClr>
                <a:srgbClr val="0C343D"/>
              </a:buClr>
              <a:buSzPts val="1800"/>
              <a:defRPr/>
            </a:pPr>
            <a:r>
              <a:rPr lang="pt-BR" dirty="0">
                <a:latin typeface="Montserrat"/>
                <a:ea typeface="Montserrat"/>
                <a:cs typeface="Montserrat"/>
                <a:sym typeface="Montserrat"/>
              </a:rPr>
              <a:t>Dados de Entrada</a:t>
            </a:r>
            <a:endParaRPr lang="pt-BR" b="1" dirty="0">
              <a:solidFill>
                <a:srgbClr val="FA609B"/>
              </a:solidFill>
              <a:latin typeface="Montserrat"/>
              <a:sym typeface="Montserrat"/>
            </a:endParaRPr>
          </a:p>
        </p:txBody>
      </p:sp>
      <p:sp>
        <p:nvSpPr>
          <p:cNvPr id="16" name="Google Shape;89;p17">
            <a:extLst>
              <a:ext uri="{FF2B5EF4-FFF2-40B4-BE49-F238E27FC236}">
                <a16:creationId xmlns:a16="http://schemas.microsoft.com/office/drawing/2014/main" id="{0B214948-6382-E946-A99E-158AA7F479DD}"/>
              </a:ext>
            </a:extLst>
          </p:cNvPr>
          <p:cNvSpPr txBox="1"/>
          <p:nvPr/>
        </p:nvSpPr>
        <p:spPr>
          <a:xfrm>
            <a:off x="7076701" y="1733089"/>
            <a:ext cx="1243333" cy="692467"/>
          </a:xfrm>
          <a:prstGeom prst="rect">
            <a:avLst/>
          </a:prstGeom>
          <a:noFill/>
          <a:ln>
            <a:solidFill>
              <a:srgbClr val="FA609B"/>
            </a:solidFill>
          </a:ln>
        </p:spPr>
        <p:txBody>
          <a:bodyPr spcFirstLastPara="1" wrap="square" lIns="91425" tIns="91425" rIns="91425" bIns="91425" anchor="t" anchorCtr="0">
            <a:spAutoFit/>
          </a:bodyPr>
          <a:lstStyle/>
          <a:p>
            <a:pPr marL="114300" lvl="0">
              <a:spcBef>
                <a:spcPts val="600"/>
              </a:spcBef>
              <a:buClr>
                <a:srgbClr val="0C343D"/>
              </a:buClr>
              <a:buSzPts val="1800"/>
              <a:defRPr/>
            </a:pPr>
            <a:r>
              <a:rPr lang="pt-BR" dirty="0">
                <a:latin typeface="Montserrat"/>
                <a:ea typeface="Montserrat"/>
                <a:cs typeface="Montserrat"/>
                <a:sym typeface="Montserrat"/>
              </a:rPr>
              <a:t>Dados de Saída</a:t>
            </a:r>
            <a:endParaRPr lang="pt-BR" b="1" dirty="0">
              <a:solidFill>
                <a:srgbClr val="FA609B"/>
              </a:solidFill>
              <a:latin typeface="Montserrat"/>
              <a:sym typeface="Montserrat"/>
            </a:endParaRPr>
          </a:p>
        </p:txBody>
      </p:sp>
      <p:sp>
        <p:nvSpPr>
          <p:cNvPr id="17" name="Rectangle 16">
            <a:extLst>
              <a:ext uri="{FF2B5EF4-FFF2-40B4-BE49-F238E27FC236}">
                <a16:creationId xmlns:a16="http://schemas.microsoft.com/office/drawing/2014/main" id="{5A5F8EE0-01DD-4048-91C3-26A1C07EF083}"/>
              </a:ext>
            </a:extLst>
          </p:cNvPr>
          <p:cNvSpPr/>
          <p:nvPr/>
        </p:nvSpPr>
        <p:spPr>
          <a:xfrm>
            <a:off x="1014723" y="2617902"/>
            <a:ext cx="991554" cy="600164"/>
          </a:xfrm>
          <a:prstGeom prst="rect">
            <a:avLst/>
          </a:prstGeom>
        </p:spPr>
        <p:txBody>
          <a:bodyPr wrap="square">
            <a:spAutoFit/>
          </a:bodyPr>
          <a:lstStyle/>
          <a:p>
            <a:pPr marL="114300" lvl="0">
              <a:spcBef>
                <a:spcPts val="600"/>
              </a:spcBef>
              <a:buClr>
                <a:srgbClr val="0C343D"/>
              </a:buClr>
              <a:buSzPts val="1800"/>
              <a:defRPr/>
            </a:pPr>
            <a:r>
              <a:rPr lang="pt-BR" dirty="0">
                <a:solidFill>
                  <a:schemeClr val="tx1"/>
                </a:solidFill>
                <a:latin typeface="Montserrat"/>
                <a:sym typeface="Montserrat"/>
              </a:rPr>
              <a:t>Carros</a:t>
            </a:r>
          </a:p>
          <a:p>
            <a:pPr marL="114300" lvl="0">
              <a:spcBef>
                <a:spcPts val="600"/>
              </a:spcBef>
              <a:buClr>
                <a:srgbClr val="0C343D"/>
              </a:buClr>
              <a:buSzPts val="1800"/>
              <a:defRPr/>
            </a:pPr>
            <a:r>
              <a:rPr lang="pt-BR" dirty="0">
                <a:solidFill>
                  <a:schemeClr val="tx1"/>
                </a:solidFill>
                <a:latin typeface="Montserrat"/>
                <a:sym typeface="Montserrat"/>
              </a:rPr>
              <a:t>Motos</a:t>
            </a:r>
          </a:p>
        </p:txBody>
      </p:sp>
      <p:sp>
        <p:nvSpPr>
          <p:cNvPr id="18" name="Rectangle 17">
            <a:extLst>
              <a:ext uri="{FF2B5EF4-FFF2-40B4-BE49-F238E27FC236}">
                <a16:creationId xmlns:a16="http://schemas.microsoft.com/office/drawing/2014/main" id="{50DAACA8-C651-C148-BD48-E298823253E9}"/>
              </a:ext>
            </a:extLst>
          </p:cNvPr>
          <p:cNvSpPr/>
          <p:nvPr/>
        </p:nvSpPr>
        <p:spPr>
          <a:xfrm>
            <a:off x="6754956" y="2655056"/>
            <a:ext cx="1813323" cy="523220"/>
          </a:xfrm>
          <a:prstGeom prst="rect">
            <a:avLst/>
          </a:prstGeom>
        </p:spPr>
        <p:txBody>
          <a:bodyPr wrap="square">
            <a:spAutoFit/>
          </a:bodyPr>
          <a:lstStyle/>
          <a:p>
            <a:pPr marL="114300" lvl="0" algn="ctr">
              <a:spcBef>
                <a:spcPts val="600"/>
              </a:spcBef>
              <a:buClr>
                <a:srgbClr val="0C343D"/>
              </a:buClr>
              <a:buSzPts val="1800"/>
              <a:defRPr/>
            </a:pPr>
            <a:r>
              <a:rPr lang="pt-BR" dirty="0">
                <a:solidFill>
                  <a:schemeClr val="tx1"/>
                </a:solidFill>
                <a:latin typeface="Montserrat"/>
                <a:sym typeface="Montserrat"/>
              </a:rPr>
              <a:t>Estado do estacionamento</a:t>
            </a:r>
          </a:p>
        </p:txBody>
      </p:sp>
      <p:sp>
        <p:nvSpPr>
          <p:cNvPr id="19" name="Rectangle 18">
            <a:extLst>
              <a:ext uri="{FF2B5EF4-FFF2-40B4-BE49-F238E27FC236}">
                <a16:creationId xmlns:a16="http://schemas.microsoft.com/office/drawing/2014/main" id="{36FCBB8C-802A-5647-8115-D1EF38A770E3}"/>
              </a:ext>
            </a:extLst>
          </p:cNvPr>
          <p:cNvSpPr/>
          <p:nvPr/>
        </p:nvSpPr>
        <p:spPr>
          <a:xfrm>
            <a:off x="3765505" y="2664069"/>
            <a:ext cx="1813323" cy="954107"/>
          </a:xfrm>
          <a:prstGeom prst="rect">
            <a:avLst/>
          </a:prstGeom>
        </p:spPr>
        <p:txBody>
          <a:bodyPr wrap="square">
            <a:spAutoFit/>
          </a:bodyPr>
          <a:lstStyle/>
          <a:p>
            <a:pPr marL="114300" lvl="0" algn="ctr">
              <a:spcBef>
                <a:spcPts val="600"/>
              </a:spcBef>
              <a:buClr>
                <a:srgbClr val="0C343D"/>
              </a:buClr>
              <a:buSzPts val="1800"/>
              <a:defRPr/>
            </a:pPr>
            <a:r>
              <a:rPr lang="pt-BR" dirty="0">
                <a:solidFill>
                  <a:schemeClr val="tx1"/>
                </a:solidFill>
                <a:latin typeface="Montserrat"/>
                <a:sym typeface="Montserrat"/>
              </a:rPr>
              <a:t>Controla as vagas e a entrada e saída de carros</a:t>
            </a:r>
          </a:p>
        </p:txBody>
      </p:sp>
    </p:spTree>
    <p:extLst>
      <p:ext uri="{BB962C8B-B14F-4D97-AF65-F5344CB8AC3E}">
        <p14:creationId xmlns:p14="http://schemas.microsoft.com/office/powerpoint/2010/main" val="1465012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3" name="Google Shape;95;p18">
            <a:extLst>
              <a:ext uri="{FF2B5EF4-FFF2-40B4-BE49-F238E27FC236}">
                <a16:creationId xmlns:a16="http://schemas.microsoft.com/office/drawing/2014/main" id="{04909956-1E88-2E4D-A1CE-411C9E7BE361}"/>
              </a:ext>
            </a:extLst>
          </p:cNvPr>
          <p:cNvSpPr txBox="1"/>
          <p:nvPr/>
        </p:nvSpPr>
        <p:spPr>
          <a:xfrm>
            <a:off x="3863561" y="278845"/>
            <a:ext cx="5134135" cy="984855"/>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pt-BR" sz="2600" b="1" dirty="0">
                <a:latin typeface="Montserrat"/>
                <a:ea typeface="Montserrat"/>
                <a:cs typeface="Montserrat"/>
                <a:sym typeface="Montserrat"/>
              </a:rPr>
              <a:t>Encapsulamento e Propriedades</a:t>
            </a:r>
            <a:endParaRPr sz="2600" b="1" dirty="0">
              <a:latin typeface="Montserrat"/>
              <a:ea typeface="Montserrat"/>
              <a:cs typeface="Montserrat"/>
              <a:sym typeface="Montserrat"/>
            </a:endParaRPr>
          </a:p>
        </p:txBody>
      </p:sp>
      <p:sp>
        <p:nvSpPr>
          <p:cNvPr id="7" name="Google Shape;89;p17">
            <a:extLst>
              <a:ext uri="{FF2B5EF4-FFF2-40B4-BE49-F238E27FC236}">
                <a16:creationId xmlns:a16="http://schemas.microsoft.com/office/drawing/2014/main" id="{E96C8C6A-AB15-4145-8BAD-3542CA682CE8}"/>
              </a:ext>
            </a:extLst>
          </p:cNvPr>
          <p:cNvSpPr txBox="1"/>
          <p:nvPr/>
        </p:nvSpPr>
        <p:spPr>
          <a:xfrm>
            <a:off x="3863561" y="1397054"/>
            <a:ext cx="5134135" cy="3277790"/>
          </a:xfrm>
          <a:prstGeom prst="rect">
            <a:avLst/>
          </a:prstGeom>
          <a:noFill/>
          <a:ln>
            <a:noFill/>
          </a:ln>
        </p:spPr>
        <p:txBody>
          <a:bodyPr spcFirstLastPara="1" wrap="square" lIns="91425" tIns="91425" rIns="91425" bIns="91425" anchor="t" anchorCtr="0">
            <a:spAutoFit/>
          </a:bodyPr>
          <a:lstStyle/>
          <a:p>
            <a:pPr marL="457200" indent="-342900">
              <a:spcBef>
                <a:spcPts val="600"/>
              </a:spcBef>
              <a:buClr>
                <a:srgbClr val="0C343D"/>
              </a:buClr>
              <a:buSzPts val="1800"/>
              <a:buFont typeface="Montserrat"/>
              <a:buChar char="▹"/>
              <a:defRPr/>
            </a:pPr>
            <a:r>
              <a:rPr lang="en-US" sz="1100" dirty="0" err="1">
                <a:latin typeface="Montserrat"/>
                <a:ea typeface="Montserrat"/>
                <a:cs typeface="Montserrat"/>
                <a:sym typeface="Montserrat"/>
              </a:rPr>
              <a:t>Em</a:t>
            </a:r>
            <a:r>
              <a:rPr lang="en-US" sz="1100" dirty="0">
                <a:latin typeface="Montserrat"/>
                <a:ea typeface="Montserrat"/>
                <a:cs typeface="Montserrat"/>
                <a:sym typeface="Montserrat"/>
              </a:rPr>
              <a:t> Python, </a:t>
            </a:r>
            <a:r>
              <a:rPr lang="en-US" sz="1100" dirty="0" err="1">
                <a:latin typeface="Montserrat"/>
                <a:ea typeface="Montserrat"/>
                <a:cs typeface="Montserrat"/>
                <a:sym typeface="Montserrat"/>
              </a:rPr>
              <a:t>todas</a:t>
            </a:r>
            <a:r>
              <a:rPr lang="en-US" sz="1100" dirty="0">
                <a:latin typeface="Montserrat"/>
                <a:ea typeface="Montserrat"/>
                <a:cs typeface="Montserrat"/>
                <a:sym typeface="Montserrat"/>
              </a:rPr>
              <a:t> </a:t>
            </a:r>
            <a:r>
              <a:rPr lang="en-US" sz="1100" dirty="0" err="1">
                <a:latin typeface="Montserrat"/>
                <a:ea typeface="Montserrat"/>
                <a:cs typeface="Montserrat"/>
                <a:sym typeface="Montserrat"/>
              </a:rPr>
              <a:t>os</a:t>
            </a:r>
            <a:r>
              <a:rPr lang="en-US" sz="1100" dirty="0">
                <a:latin typeface="Montserrat"/>
                <a:ea typeface="Montserrat"/>
                <a:cs typeface="Montserrat"/>
                <a:sym typeface="Montserrat"/>
              </a:rPr>
              <a:t> </a:t>
            </a:r>
            <a:r>
              <a:rPr lang="en-US" sz="1100" dirty="0" err="1">
                <a:latin typeface="Montserrat"/>
                <a:ea typeface="Montserrat"/>
                <a:cs typeface="Montserrat"/>
                <a:sym typeface="Montserrat"/>
              </a:rPr>
              <a:t>atributos</a:t>
            </a:r>
            <a:r>
              <a:rPr lang="en-US" sz="1100" dirty="0">
                <a:latin typeface="Montserrat"/>
                <a:ea typeface="Montserrat"/>
                <a:cs typeface="Montserrat"/>
                <a:sym typeface="Montserrat"/>
              </a:rPr>
              <a:t> e </a:t>
            </a:r>
            <a:r>
              <a:rPr lang="en-US" sz="1100" dirty="0" err="1">
                <a:latin typeface="Montserrat"/>
                <a:ea typeface="Montserrat"/>
                <a:cs typeface="Montserrat"/>
                <a:sym typeface="Montserrat"/>
              </a:rPr>
              <a:t>métodos</a:t>
            </a:r>
            <a:r>
              <a:rPr lang="en-US" sz="1100" dirty="0">
                <a:latin typeface="Montserrat"/>
                <a:ea typeface="Montserrat"/>
                <a:cs typeface="Montserrat"/>
                <a:sym typeface="Montserrat"/>
              </a:rPr>
              <a:t> </a:t>
            </a:r>
            <a:r>
              <a:rPr lang="en-US" sz="1100" dirty="0" err="1">
                <a:latin typeface="Montserrat"/>
                <a:ea typeface="Montserrat"/>
                <a:cs typeface="Montserrat"/>
                <a:sym typeface="Montserrat"/>
              </a:rPr>
              <a:t>declarados</a:t>
            </a:r>
            <a:r>
              <a:rPr lang="en-US" sz="1100" dirty="0">
                <a:latin typeface="Montserrat"/>
                <a:ea typeface="Montserrat"/>
                <a:cs typeface="Montserrat"/>
                <a:sym typeface="Montserrat"/>
              </a:rPr>
              <a:t> </a:t>
            </a:r>
            <a:r>
              <a:rPr lang="en-US" sz="1100" dirty="0" err="1">
                <a:latin typeface="Montserrat"/>
                <a:ea typeface="Montserrat"/>
                <a:cs typeface="Montserrat"/>
                <a:sym typeface="Montserrat"/>
              </a:rPr>
              <a:t>em</a:t>
            </a:r>
            <a:r>
              <a:rPr lang="en-US" sz="1100" dirty="0">
                <a:latin typeface="Montserrat"/>
                <a:ea typeface="Montserrat"/>
                <a:cs typeface="Montserrat"/>
                <a:sym typeface="Montserrat"/>
              </a:rPr>
              <a:t> </a:t>
            </a:r>
            <a:r>
              <a:rPr lang="en-US" sz="1100" dirty="0" err="1">
                <a:latin typeface="Montserrat"/>
                <a:ea typeface="Montserrat"/>
                <a:cs typeface="Montserrat"/>
                <a:sym typeface="Montserrat"/>
              </a:rPr>
              <a:t>uma</a:t>
            </a:r>
            <a:r>
              <a:rPr lang="en-US" sz="1100" dirty="0">
                <a:latin typeface="Montserrat"/>
                <a:ea typeface="Montserrat"/>
                <a:cs typeface="Montserrat"/>
                <a:sym typeface="Montserrat"/>
              </a:rPr>
              <a:t> </a:t>
            </a:r>
            <a:r>
              <a:rPr lang="en-US" sz="1100" dirty="0" err="1">
                <a:latin typeface="Montserrat"/>
                <a:ea typeface="Montserrat"/>
                <a:cs typeface="Montserrat"/>
                <a:sym typeface="Montserrat"/>
              </a:rPr>
              <a:t>classe</a:t>
            </a:r>
            <a:r>
              <a:rPr lang="en-US" sz="1100" dirty="0">
                <a:latin typeface="Montserrat"/>
                <a:ea typeface="Montserrat"/>
                <a:cs typeface="Montserrat"/>
                <a:sym typeface="Montserrat"/>
              </a:rPr>
              <a:t> </a:t>
            </a:r>
            <a:r>
              <a:rPr lang="en-US" sz="1100" dirty="0" err="1">
                <a:latin typeface="Montserrat"/>
                <a:ea typeface="Montserrat"/>
                <a:cs typeface="Montserrat"/>
                <a:sym typeface="Montserrat"/>
              </a:rPr>
              <a:t>são</a:t>
            </a:r>
            <a:r>
              <a:rPr lang="en-US" sz="1100" dirty="0">
                <a:latin typeface="Montserrat"/>
                <a:ea typeface="Montserrat"/>
                <a:cs typeface="Montserrat"/>
                <a:sym typeface="Montserrat"/>
              </a:rPr>
              <a:t> </a:t>
            </a:r>
            <a:r>
              <a:rPr lang="en-US" sz="1100" b="1" dirty="0" err="1">
                <a:solidFill>
                  <a:srgbClr val="FA609B"/>
                </a:solidFill>
                <a:latin typeface="Montserrat"/>
                <a:ea typeface="Montserrat"/>
                <a:cs typeface="Montserrat"/>
                <a:sym typeface="Montserrat"/>
              </a:rPr>
              <a:t>públicos</a:t>
            </a:r>
            <a:r>
              <a:rPr lang="en-US" sz="1100" b="1" dirty="0">
                <a:solidFill>
                  <a:srgbClr val="FA609B"/>
                </a:solidFill>
                <a:latin typeface="Montserrat"/>
                <a:ea typeface="Montserrat"/>
                <a:cs typeface="Montserrat"/>
                <a:sym typeface="Montserrat"/>
              </a:rPr>
              <a:t>, </a:t>
            </a:r>
            <a:r>
              <a:rPr lang="en-US" sz="1100" dirty="0" err="1">
                <a:latin typeface="Montserrat"/>
                <a:ea typeface="Montserrat"/>
                <a:cs typeface="Montserrat"/>
                <a:sym typeface="Montserrat"/>
              </a:rPr>
              <a:t>ou</a:t>
            </a:r>
            <a:r>
              <a:rPr lang="en-US" sz="1100" dirty="0">
                <a:latin typeface="Montserrat"/>
                <a:ea typeface="Montserrat"/>
                <a:cs typeface="Montserrat"/>
                <a:sym typeface="Montserrat"/>
              </a:rPr>
              <a:t> </a:t>
            </a:r>
            <a:r>
              <a:rPr lang="en-US" sz="1100" dirty="0" err="1">
                <a:latin typeface="Montserrat"/>
                <a:ea typeface="Montserrat"/>
                <a:cs typeface="Montserrat"/>
                <a:sym typeface="Montserrat"/>
              </a:rPr>
              <a:t>seja</a:t>
            </a:r>
            <a:r>
              <a:rPr lang="en-US" sz="1100" dirty="0">
                <a:latin typeface="Montserrat"/>
                <a:ea typeface="Montserrat"/>
                <a:cs typeface="Montserrat"/>
                <a:sym typeface="Montserrat"/>
              </a:rPr>
              <a:t>, </a:t>
            </a:r>
            <a:r>
              <a:rPr lang="en-US" sz="1100" dirty="0" err="1">
                <a:latin typeface="Montserrat"/>
                <a:ea typeface="Montserrat"/>
                <a:cs typeface="Montserrat"/>
                <a:sym typeface="Montserrat"/>
              </a:rPr>
              <a:t>podem</a:t>
            </a:r>
            <a:r>
              <a:rPr lang="en-US" sz="1100" dirty="0">
                <a:latin typeface="Montserrat"/>
                <a:ea typeface="Montserrat"/>
                <a:cs typeface="Montserrat"/>
                <a:sym typeface="Montserrat"/>
              </a:rPr>
              <a:t> ser </a:t>
            </a:r>
            <a:r>
              <a:rPr lang="en-US" sz="1100" dirty="0" err="1">
                <a:latin typeface="Montserrat"/>
                <a:ea typeface="Montserrat"/>
                <a:cs typeface="Montserrat"/>
                <a:sym typeface="Montserrat"/>
              </a:rPr>
              <a:t>acessados</a:t>
            </a:r>
            <a:r>
              <a:rPr lang="en-US" sz="1100" dirty="0">
                <a:latin typeface="Montserrat"/>
                <a:ea typeface="Montserrat"/>
                <a:cs typeface="Montserrat"/>
                <a:sym typeface="Montserrat"/>
              </a:rPr>
              <a:t> </a:t>
            </a:r>
            <a:r>
              <a:rPr lang="en-US" sz="1100" dirty="0" err="1">
                <a:latin typeface="Montserrat"/>
                <a:ea typeface="Montserrat"/>
                <a:cs typeface="Montserrat"/>
                <a:sym typeface="Montserrat"/>
              </a:rPr>
              <a:t>pelo</a:t>
            </a:r>
            <a:r>
              <a:rPr lang="en-US" sz="1100" dirty="0">
                <a:latin typeface="Montserrat"/>
                <a:ea typeface="Montserrat"/>
                <a:cs typeface="Montserrat"/>
                <a:sym typeface="Montserrat"/>
              </a:rPr>
              <a:t> </a:t>
            </a:r>
            <a:r>
              <a:rPr lang="en-US" sz="1100" dirty="0" err="1">
                <a:latin typeface="Montserrat"/>
                <a:ea typeface="Montserrat"/>
                <a:cs typeface="Montserrat"/>
                <a:sym typeface="Montserrat"/>
              </a:rPr>
              <a:t>mundo</a:t>
            </a:r>
            <a:r>
              <a:rPr lang="en-US" sz="1100" dirty="0">
                <a:latin typeface="Montserrat"/>
                <a:ea typeface="Montserrat"/>
                <a:cs typeface="Montserrat"/>
                <a:sym typeface="Montserrat"/>
              </a:rPr>
              <a:t> </a:t>
            </a:r>
            <a:r>
              <a:rPr lang="en-US" sz="1100" dirty="0" err="1">
                <a:latin typeface="Montserrat"/>
                <a:ea typeface="Montserrat"/>
                <a:cs typeface="Montserrat"/>
                <a:sym typeface="Montserrat"/>
              </a:rPr>
              <a:t>externo</a:t>
            </a:r>
            <a:r>
              <a:rPr lang="en-US" sz="1100" dirty="0">
                <a:latin typeface="Montserrat"/>
                <a:ea typeface="Montserrat"/>
                <a:cs typeface="Montserrat"/>
                <a:sym typeface="Montserrat"/>
              </a:rPr>
              <a:t>.</a:t>
            </a:r>
            <a:br>
              <a:rPr lang="en-US" sz="1100" dirty="0">
                <a:latin typeface="Montserrat"/>
                <a:ea typeface="Montserrat"/>
                <a:cs typeface="Montserrat"/>
                <a:sym typeface="Montserrat"/>
              </a:rPr>
            </a:br>
            <a:endParaRPr lang="en-US" sz="1100" dirty="0">
              <a:latin typeface="Montserrat"/>
              <a:ea typeface="Montserrat"/>
              <a:cs typeface="Montserrat"/>
              <a:sym typeface="Montserrat"/>
            </a:endParaRPr>
          </a:p>
          <a:p>
            <a:pPr marL="457200" lvl="0" indent="-342900">
              <a:spcBef>
                <a:spcPts val="600"/>
              </a:spcBef>
              <a:buClr>
                <a:srgbClr val="0C343D"/>
              </a:buClr>
              <a:buSzPts val="1800"/>
              <a:buFont typeface="Montserrat"/>
              <a:buChar char="▹"/>
              <a:defRPr/>
            </a:pPr>
            <a:r>
              <a:rPr lang="pt-BR" sz="1100" dirty="0">
                <a:latin typeface="Montserrat"/>
                <a:ea typeface="Montserrat"/>
                <a:cs typeface="Montserrat"/>
                <a:sym typeface="Montserrat"/>
              </a:rPr>
              <a:t>Atributos e métodos que têm seus nomes iniciados com </a:t>
            </a:r>
            <a:r>
              <a:rPr lang="pt-BR" sz="1100" b="1" dirty="0">
                <a:solidFill>
                  <a:srgbClr val="FA609B"/>
                </a:solidFill>
                <a:latin typeface="Montserrat"/>
                <a:ea typeface="Montserrat"/>
                <a:cs typeface="Montserrat"/>
                <a:sym typeface="Montserrat"/>
              </a:rPr>
              <a:t>_ (</a:t>
            </a:r>
            <a:r>
              <a:rPr lang="pt-BR" sz="1100" b="1" dirty="0" err="1">
                <a:solidFill>
                  <a:srgbClr val="FA609B"/>
                </a:solidFill>
                <a:latin typeface="Montserrat"/>
                <a:ea typeface="Montserrat"/>
                <a:cs typeface="Montserrat"/>
                <a:sym typeface="Montserrat"/>
              </a:rPr>
              <a:t>underscore</a:t>
            </a:r>
            <a:r>
              <a:rPr lang="pt-BR" sz="1100" b="1" dirty="0">
                <a:solidFill>
                  <a:srgbClr val="FA609B"/>
                </a:solidFill>
                <a:latin typeface="Montserrat"/>
                <a:ea typeface="Montserrat"/>
                <a:cs typeface="Montserrat"/>
                <a:sym typeface="Montserrat"/>
              </a:rPr>
              <a:t>) </a:t>
            </a:r>
            <a:r>
              <a:rPr lang="pt-BR" sz="1100" dirty="0">
                <a:latin typeface="Montserrat"/>
                <a:ea typeface="Montserrat"/>
                <a:cs typeface="Montserrat"/>
                <a:sym typeface="Montserrat"/>
              </a:rPr>
              <a:t>são</a:t>
            </a:r>
            <a:r>
              <a:rPr lang="pt-BR" sz="1100" b="1" dirty="0">
                <a:solidFill>
                  <a:srgbClr val="FA609B"/>
                </a:solidFill>
                <a:latin typeface="Montserrat"/>
                <a:ea typeface="Montserrat"/>
                <a:cs typeface="Montserrat"/>
                <a:sym typeface="Montserrat"/>
              </a:rPr>
              <a:t> protegidos</a:t>
            </a:r>
            <a:r>
              <a:rPr lang="pt-BR" sz="1100" dirty="0">
                <a:latin typeface="Montserrat"/>
                <a:ea typeface="Montserrat"/>
                <a:cs typeface="Montserrat"/>
                <a:sym typeface="Montserrat"/>
              </a:rPr>
              <a:t>, indicando ao mundo externo que provavelmente não devem ser acessados diretamente.</a:t>
            </a:r>
            <a:br>
              <a:rPr lang="pt-BR" sz="1100" dirty="0">
                <a:latin typeface="Montserrat"/>
                <a:ea typeface="Montserrat"/>
                <a:cs typeface="Montserrat"/>
                <a:sym typeface="Montserrat"/>
              </a:rPr>
            </a:br>
            <a:endParaRPr lang="pt-BR" sz="1100" dirty="0">
              <a:latin typeface="Montserrat"/>
              <a:ea typeface="Montserrat"/>
              <a:cs typeface="Montserrat"/>
              <a:sym typeface="Montserrat"/>
            </a:endParaRPr>
          </a:p>
          <a:p>
            <a:pPr marL="457200" lvl="0" indent="-342900">
              <a:spcBef>
                <a:spcPts val="600"/>
              </a:spcBef>
              <a:buClr>
                <a:srgbClr val="0C343D"/>
              </a:buClr>
              <a:buSzPts val="1800"/>
              <a:buFont typeface="Montserrat"/>
              <a:buChar char="▹"/>
              <a:defRPr/>
            </a:pPr>
            <a:r>
              <a:rPr lang="pt-BR" sz="1100" dirty="0">
                <a:latin typeface="Montserrat"/>
                <a:ea typeface="Montserrat"/>
                <a:cs typeface="Montserrat"/>
                <a:sym typeface="Montserrat"/>
              </a:rPr>
              <a:t>Atributos e métodos que têm seus nomes iniciados com </a:t>
            </a:r>
            <a:r>
              <a:rPr lang="pt-BR" sz="1100" b="1" dirty="0">
                <a:solidFill>
                  <a:srgbClr val="FA609B"/>
                </a:solidFill>
                <a:latin typeface="Montserrat"/>
                <a:ea typeface="Montserrat"/>
                <a:cs typeface="Montserrat"/>
                <a:sym typeface="Montserrat"/>
              </a:rPr>
              <a:t>__ (</a:t>
            </a:r>
            <a:r>
              <a:rPr lang="pt-BR" sz="1100" b="1" dirty="0" err="1">
                <a:solidFill>
                  <a:srgbClr val="FA609B"/>
                </a:solidFill>
                <a:latin typeface="Montserrat"/>
                <a:ea typeface="Montserrat"/>
                <a:cs typeface="Montserrat"/>
                <a:sym typeface="Montserrat"/>
              </a:rPr>
              <a:t>underscore</a:t>
            </a:r>
            <a:r>
              <a:rPr lang="pt-BR" sz="1100" b="1" dirty="0">
                <a:solidFill>
                  <a:srgbClr val="FA609B"/>
                </a:solidFill>
                <a:latin typeface="Montserrat"/>
                <a:ea typeface="Montserrat"/>
                <a:cs typeface="Montserrat"/>
                <a:sym typeface="Montserrat"/>
              </a:rPr>
              <a:t> duplo) </a:t>
            </a:r>
            <a:r>
              <a:rPr lang="pt-BR" sz="1100" dirty="0">
                <a:latin typeface="Montserrat"/>
                <a:ea typeface="Montserrat"/>
                <a:cs typeface="Montserrat"/>
                <a:sym typeface="Montserrat"/>
              </a:rPr>
              <a:t>são privados e não devem ser acessados pelo mundo externo de forma nenhuma.</a:t>
            </a:r>
            <a:br>
              <a:rPr lang="pt-BR" sz="1100" dirty="0">
                <a:latin typeface="Montserrat"/>
                <a:ea typeface="Montserrat"/>
                <a:cs typeface="Montserrat"/>
                <a:sym typeface="Montserrat"/>
              </a:rPr>
            </a:br>
            <a:endParaRPr lang="pt-BR" sz="1100" dirty="0">
              <a:latin typeface="Montserrat"/>
              <a:ea typeface="Montserrat"/>
              <a:cs typeface="Montserrat"/>
              <a:sym typeface="Montserrat"/>
            </a:endParaRPr>
          </a:p>
          <a:p>
            <a:pPr marL="457200" indent="-342900">
              <a:spcBef>
                <a:spcPts val="600"/>
              </a:spcBef>
              <a:buClr>
                <a:srgbClr val="0C343D"/>
              </a:buClr>
              <a:buSzPts val="1800"/>
              <a:buFont typeface="Montserrat"/>
              <a:buChar char="▹"/>
              <a:defRPr/>
            </a:pPr>
            <a:r>
              <a:rPr lang="en-BR" sz="1100" dirty="0">
                <a:latin typeface="Montserrat"/>
              </a:rPr>
              <a:t>As propriedades são criadas com o decorator </a:t>
            </a:r>
            <a:r>
              <a:rPr lang="en-US" sz="1100" b="1" dirty="0">
                <a:solidFill>
                  <a:srgbClr val="FA609B"/>
                </a:solidFill>
                <a:latin typeface="Montserrat"/>
              </a:rPr>
              <a:t>@property </a:t>
            </a:r>
            <a:r>
              <a:rPr lang="en-BR" sz="1100" dirty="0">
                <a:latin typeface="Montserrat"/>
              </a:rPr>
              <a:t>podem ser acessadas como se fossem atributos comuns, mas na verdade os métodos </a:t>
            </a:r>
            <a:r>
              <a:rPr lang="en-US" sz="1100" b="1" dirty="0">
                <a:solidFill>
                  <a:srgbClr val="FA609B"/>
                </a:solidFill>
                <a:latin typeface="Montserrat"/>
              </a:rPr>
              <a:t>getter </a:t>
            </a:r>
            <a:r>
              <a:rPr lang="en-BR" sz="1100" dirty="0">
                <a:latin typeface="Montserrat"/>
              </a:rPr>
              <a:t>e</a:t>
            </a:r>
            <a:r>
              <a:rPr lang="en-US" sz="1100" b="1" dirty="0">
                <a:solidFill>
                  <a:srgbClr val="FA609B"/>
                </a:solidFill>
                <a:latin typeface="Montserrat"/>
              </a:rPr>
              <a:t> setter </a:t>
            </a:r>
            <a:r>
              <a:rPr lang="en-BR" sz="1100" dirty="0">
                <a:latin typeface="Montserrat"/>
              </a:rPr>
              <a:t>estão sendo chamados.</a:t>
            </a:r>
            <a:endParaRPr lang="en-BR" sz="1100" dirty="0">
              <a:solidFill>
                <a:schemeClr val="tx1"/>
              </a:solidFill>
            </a:endParaRPr>
          </a:p>
          <a:p>
            <a:pPr marL="457200" lvl="0" indent="-342900">
              <a:spcBef>
                <a:spcPts val="600"/>
              </a:spcBef>
              <a:buClr>
                <a:srgbClr val="0C343D"/>
              </a:buClr>
              <a:buSzPts val="1800"/>
              <a:buFont typeface="Montserrat"/>
              <a:buChar char="▹"/>
              <a:defRPr/>
            </a:pPr>
            <a:endParaRPr lang="pt-BR" sz="1100" dirty="0">
              <a:latin typeface="Montserrat"/>
              <a:ea typeface="Montserrat"/>
              <a:cs typeface="Montserrat"/>
              <a:sym typeface="Montserrat"/>
            </a:endParaRPr>
          </a:p>
        </p:txBody>
      </p:sp>
      <p:pic>
        <p:nvPicPr>
          <p:cNvPr id="8" name="Google Shape;81;p16">
            <a:extLst>
              <a:ext uri="{FF2B5EF4-FFF2-40B4-BE49-F238E27FC236}">
                <a16:creationId xmlns:a16="http://schemas.microsoft.com/office/drawing/2014/main" id="{BCE8A140-8623-704E-B85E-C9616DFA3968}"/>
              </a:ext>
            </a:extLst>
          </p:cNvPr>
          <p:cNvPicPr preferRelativeResize="0"/>
          <p:nvPr/>
        </p:nvPicPr>
        <p:blipFill>
          <a:blip r:embed="rId3">
            <a:alphaModFix/>
          </a:blip>
          <a:stretch>
            <a:fillRect/>
          </a:stretch>
        </p:blipFill>
        <p:spPr>
          <a:xfrm>
            <a:off x="7694627" y="4498780"/>
            <a:ext cx="1139979" cy="365875"/>
          </a:xfrm>
          <a:prstGeom prst="rect">
            <a:avLst/>
          </a:prstGeom>
          <a:noFill/>
          <a:ln>
            <a:noFill/>
          </a:ln>
        </p:spPr>
      </p:pic>
      <p:sp>
        <p:nvSpPr>
          <p:cNvPr id="14" name="Rectangle 13">
            <a:extLst>
              <a:ext uri="{FF2B5EF4-FFF2-40B4-BE49-F238E27FC236}">
                <a16:creationId xmlns:a16="http://schemas.microsoft.com/office/drawing/2014/main" id="{67479F60-C768-FE41-BDC0-A5A5CD151FFB}"/>
              </a:ext>
            </a:extLst>
          </p:cNvPr>
          <p:cNvSpPr/>
          <p:nvPr/>
        </p:nvSpPr>
        <p:spPr>
          <a:xfrm>
            <a:off x="0" y="0"/>
            <a:ext cx="3759023" cy="5170646"/>
          </a:xfrm>
          <a:prstGeom prst="rect">
            <a:avLst/>
          </a:prstGeom>
          <a:solidFill>
            <a:schemeClr val="accent2"/>
          </a:solidFill>
        </p:spPr>
        <p:txBody>
          <a:bodyPr wrap="square">
            <a:spAutoFit/>
          </a:bodyPr>
          <a:lstStyle/>
          <a:p>
            <a:r>
              <a:rPr lang="en-US" sz="1100" dirty="0">
                <a:solidFill>
                  <a:srgbClr val="66D9EF"/>
                </a:solidFill>
                <a:latin typeface="Consolas" panose="020B0609020204030204" pitchFamily="49" charset="0"/>
                <a:cs typeface="Consolas" panose="020B0609020204030204" pitchFamily="49" charset="0"/>
              </a:rPr>
              <a:t>class</a:t>
            </a:r>
            <a:r>
              <a:rPr lang="en-US" sz="1100" dirty="0">
                <a:latin typeface="Consolas" panose="020B0609020204030204" pitchFamily="49" charset="0"/>
                <a:cs typeface="Consolas" panose="020B0609020204030204" pitchFamily="49" charset="0"/>
              </a:rPr>
              <a:t> </a:t>
            </a:r>
            <a:r>
              <a:rPr lang="en-US" sz="1100" dirty="0" err="1">
                <a:solidFill>
                  <a:srgbClr val="A6E22E"/>
                </a:solidFill>
                <a:latin typeface="Consolas" panose="020B0609020204030204" pitchFamily="49" charset="0"/>
                <a:cs typeface="Consolas" panose="020B0609020204030204" pitchFamily="49" charset="0"/>
              </a:rPr>
              <a:t>Quadrado</a:t>
            </a:r>
            <a:r>
              <a:rPr lang="en-US" sz="1100" dirty="0">
                <a:solidFill>
                  <a:srgbClr val="F8F8F2"/>
                </a:solidFill>
                <a:latin typeface="Consolas" panose="020B0609020204030204" pitchFamily="49" charset="0"/>
                <a:cs typeface="Consolas" panose="020B0609020204030204" pitchFamily="49" charset="0"/>
              </a:rPr>
              <a:t>:</a:t>
            </a:r>
          </a:p>
          <a:p>
            <a:r>
              <a:rPr lang="en-US" sz="1100" dirty="0">
                <a:solidFill>
                  <a:srgbClr val="F8F8F2"/>
                </a:solidFill>
                <a:latin typeface="Consolas" panose="020B0609020204030204" pitchFamily="49" charset="0"/>
                <a:cs typeface="Consolas" panose="020B0609020204030204" pitchFamily="49" charset="0"/>
              </a:rPr>
              <a:t>  </a:t>
            </a:r>
            <a:r>
              <a:rPr lang="en-US" sz="1100" dirty="0">
                <a:solidFill>
                  <a:srgbClr val="66D9EF"/>
                </a:solidFill>
                <a:latin typeface="Consolas" panose="020B0609020204030204" pitchFamily="49" charset="0"/>
                <a:cs typeface="Consolas" panose="020B0609020204030204" pitchFamily="49" charset="0"/>
              </a:rPr>
              <a:t>def</a:t>
            </a:r>
            <a:r>
              <a:rPr lang="en-US" sz="1100" dirty="0">
                <a:latin typeface="Consolas" panose="020B0609020204030204" pitchFamily="49" charset="0"/>
                <a:cs typeface="Consolas" panose="020B0609020204030204" pitchFamily="49" charset="0"/>
              </a:rPr>
              <a:t> </a:t>
            </a:r>
            <a:r>
              <a:rPr lang="en-US" sz="1100" dirty="0">
                <a:solidFill>
                  <a:srgbClr val="A6E22E"/>
                </a:solidFill>
                <a:latin typeface="Consolas" panose="020B0609020204030204" pitchFamily="49" charset="0"/>
                <a:cs typeface="Consolas" panose="020B0609020204030204" pitchFamily="49" charset="0"/>
              </a:rPr>
              <a:t>__</a:t>
            </a:r>
            <a:r>
              <a:rPr lang="en-US" sz="1100" dirty="0" err="1">
                <a:solidFill>
                  <a:srgbClr val="A6E22E"/>
                </a:solidFill>
                <a:latin typeface="Consolas" panose="020B0609020204030204" pitchFamily="49" charset="0"/>
                <a:cs typeface="Consolas" panose="020B0609020204030204" pitchFamily="49" charset="0"/>
              </a:rPr>
              <a:t>init</a:t>
            </a:r>
            <a:r>
              <a:rPr lang="en-US" sz="1100" dirty="0">
                <a:solidFill>
                  <a:srgbClr val="A6E22E"/>
                </a:solidFill>
                <a:latin typeface="Consolas" panose="020B0609020204030204" pitchFamily="49" charset="0"/>
                <a:cs typeface="Consolas" panose="020B0609020204030204" pitchFamily="49" charset="0"/>
              </a:rPr>
              <a:t>__</a:t>
            </a:r>
            <a:r>
              <a:rPr lang="en-US" sz="1100" dirty="0">
                <a:solidFill>
                  <a:srgbClr val="F8F8F2"/>
                </a:solidFill>
                <a:latin typeface="Consolas" panose="020B0609020204030204" pitchFamily="49" charset="0"/>
                <a:cs typeface="Consolas" panose="020B0609020204030204" pitchFamily="49" charset="0"/>
              </a:rPr>
              <a:t>(self,</a:t>
            </a:r>
            <a:r>
              <a:rPr lang="en-US" sz="1100" dirty="0">
                <a:latin typeface="Consolas" panose="020B0609020204030204" pitchFamily="49" charset="0"/>
                <a:cs typeface="Consolas" panose="020B0609020204030204" pitchFamily="49" charset="0"/>
              </a:rPr>
              <a:t> </a:t>
            </a:r>
            <a:r>
              <a:rPr lang="en-US" sz="1100" dirty="0" err="1">
                <a:solidFill>
                  <a:srgbClr val="F8F8F2"/>
                </a:solidFill>
                <a:latin typeface="Consolas" panose="020B0609020204030204" pitchFamily="49" charset="0"/>
                <a:cs typeface="Consolas" panose="020B0609020204030204" pitchFamily="49" charset="0"/>
              </a:rPr>
              <a:t>medida</a:t>
            </a:r>
            <a:r>
              <a:rPr lang="en-US" sz="1100" dirty="0">
                <a:solidFill>
                  <a:srgbClr val="F8F8F2"/>
                </a:solidFill>
                <a:latin typeface="Consolas" panose="020B0609020204030204" pitchFamily="49" charset="0"/>
                <a:cs typeface="Consolas" panose="020B0609020204030204" pitchFamily="49" charset="0"/>
              </a:rPr>
              <a:t>):</a:t>
            </a:r>
          </a:p>
          <a:p>
            <a:r>
              <a:rPr lang="en-US" sz="1100" dirty="0">
                <a:solidFill>
                  <a:srgbClr val="F8F8F2"/>
                </a:solidFill>
                <a:latin typeface="Consolas" panose="020B0609020204030204" pitchFamily="49" charset="0"/>
                <a:cs typeface="Consolas" panose="020B0609020204030204" pitchFamily="49" charset="0"/>
              </a:rPr>
              <a:t>    </a:t>
            </a:r>
            <a:r>
              <a:rPr lang="en-US" sz="1100" dirty="0" err="1">
                <a:solidFill>
                  <a:srgbClr val="F8F8F2"/>
                </a:solidFill>
                <a:latin typeface="Consolas" panose="020B0609020204030204" pitchFamily="49" charset="0"/>
                <a:cs typeface="Consolas" panose="020B0609020204030204" pitchFamily="49" charset="0"/>
              </a:rPr>
              <a:t>self</a:t>
            </a:r>
            <a:r>
              <a:rPr lang="en-US" sz="1100" dirty="0" err="1">
                <a:solidFill>
                  <a:srgbClr val="F92672"/>
                </a:solidFill>
                <a:latin typeface="Consolas" panose="020B0609020204030204" pitchFamily="49" charset="0"/>
                <a:cs typeface="Consolas" panose="020B0609020204030204" pitchFamily="49" charset="0"/>
              </a:rPr>
              <a:t>.</a:t>
            </a:r>
            <a:r>
              <a:rPr lang="en-US" sz="1100" dirty="0" err="1">
                <a:solidFill>
                  <a:srgbClr val="F8F8F2"/>
                </a:solidFill>
                <a:latin typeface="Consolas" panose="020B0609020204030204" pitchFamily="49" charset="0"/>
                <a:cs typeface="Consolas" panose="020B0609020204030204" pitchFamily="49" charset="0"/>
              </a:rPr>
              <a:t>altura</a:t>
            </a:r>
            <a:r>
              <a:rPr lang="en-US" sz="1100" dirty="0">
                <a:latin typeface="Consolas" panose="020B0609020204030204" pitchFamily="49" charset="0"/>
                <a:cs typeface="Consolas" panose="020B0609020204030204" pitchFamily="49" charset="0"/>
              </a:rPr>
              <a:t> </a:t>
            </a:r>
            <a:r>
              <a:rPr lang="en-US" sz="1100" dirty="0">
                <a:solidFill>
                  <a:srgbClr val="F92672"/>
                </a:solidFill>
                <a:latin typeface="Consolas" panose="020B0609020204030204" pitchFamily="49" charset="0"/>
                <a:cs typeface="Consolas" panose="020B0609020204030204" pitchFamily="49" charset="0"/>
              </a:rPr>
              <a:t>=</a:t>
            </a:r>
            <a:r>
              <a:rPr lang="en-US" sz="1100" dirty="0">
                <a:latin typeface="Consolas" panose="020B0609020204030204" pitchFamily="49" charset="0"/>
                <a:cs typeface="Consolas" panose="020B0609020204030204" pitchFamily="49" charset="0"/>
              </a:rPr>
              <a:t> </a:t>
            </a:r>
            <a:r>
              <a:rPr lang="en-US" sz="1100" dirty="0" err="1">
                <a:solidFill>
                  <a:srgbClr val="F8F8F2"/>
                </a:solidFill>
                <a:latin typeface="Consolas" panose="020B0609020204030204" pitchFamily="49" charset="0"/>
                <a:cs typeface="Consolas" panose="020B0609020204030204" pitchFamily="49" charset="0"/>
              </a:rPr>
              <a:t>medida</a:t>
            </a:r>
            <a:endParaRPr lang="en-US" sz="1100" dirty="0">
              <a:solidFill>
                <a:srgbClr val="F8F8F2"/>
              </a:solidFill>
              <a:latin typeface="Consolas" panose="020B0609020204030204" pitchFamily="49" charset="0"/>
              <a:cs typeface="Consolas" panose="020B0609020204030204" pitchFamily="49" charset="0"/>
            </a:endParaRPr>
          </a:p>
          <a:p>
            <a:r>
              <a:rPr lang="en-US" sz="1100" dirty="0">
                <a:solidFill>
                  <a:srgbClr val="F8F8F2"/>
                </a:solidFill>
                <a:latin typeface="Consolas" panose="020B0609020204030204" pitchFamily="49" charset="0"/>
                <a:cs typeface="Consolas" panose="020B0609020204030204" pitchFamily="49" charset="0"/>
              </a:rPr>
              <a:t>    </a:t>
            </a:r>
            <a:r>
              <a:rPr lang="en-US" sz="1100" dirty="0" err="1">
                <a:solidFill>
                  <a:srgbClr val="F8F8F2"/>
                </a:solidFill>
                <a:latin typeface="Consolas" panose="020B0609020204030204" pitchFamily="49" charset="0"/>
                <a:cs typeface="Consolas" panose="020B0609020204030204" pitchFamily="49" charset="0"/>
              </a:rPr>
              <a:t>self</a:t>
            </a:r>
            <a:r>
              <a:rPr lang="en-US" sz="1100" dirty="0" err="1">
                <a:solidFill>
                  <a:srgbClr val="F92672"/>
                </a:solidFill>
                <a:latin typeface="Consolas" panose="020B0609020204030204" pitchFamily="49" charset="0"/>
                <a:cs typeface="Consolas" panose="020B0609020204030204" pitchFamily="49" charset="0"/>
              </a:rPr>
              <a:t>.</a:t>
            </a:r>
            <a:r>
              <a:rPr lang="en-US" sz="1100" dirty="0" err="1">
                <a:solidFill>
                  <a:srgbClr val="F8F8F2"/>
                </a:solidFill>
                <a:latin typeface="Consolas" panose="020B0609020204030204" pitchFamily="49" charset="0"/>
                <a:cs typeface="Consolas" panose="020B0609020204030204" pitchFamily="49" charset="0"/>
              </a:rPr>
              <a:t>largura</a:t>
            </a:r>
            <a:r>
              <a:rPr lang="en-US" sz="1100" dirty="0">
                <a:latin typeface="Consolas" panose="020B0609020204030204" pitchFamily="49" charset="0"/>
                <a:cs typeface="Consolas" panose="020B0609020204030204" pitchFamily="49" charset="0"/>
              </a:rPr>
              <a:t> </a:t>
            </a:r>
            <a:r>
              <a:rPr lang="en-US" sz="1100" dirty="0">
                <a:solidFill>
                  <a:srgbClr val="F92672"/>
                </a:solidFill>
                <a:latin typeface="Consolas" panose="020B0609020204030204" pitchFamily="49" charset="0"/>
                <a:cs typeface="Consolas" panose="020B0609020204030204" pitchFamily="49" charset="0"/>
              </a:rPr>
              <a:t>=</a:t>
            </a:r>
            <a:r>
              <a:rPr lang="en-US" sz="1100" dirty="0">
                <a:latin typeface="Consolas" panose="020B0609020204030204" pitchFamily="49" charset="0"/>
                <a:cs typeface="Consolas" panose="020B0609020204030204" pitchFamily="49" charset="0"/>
              </a:rPr>
              <a:t> </a:t>
            </a:r>
            <a:r>
              <a:rPr lang="en-US" sz="1100" dirty="0" err="1">
                <a:solidFill>
                  <a:srgbClr val="F8F8F2"/>
                </a:solidFill>
                <a:latin typeface="Consolas" panose="020B0609020204030204" pitchFamily="49" charset="0"/>
                <a:cs typeface="Consolas" panose="020B0609020204030204" pitchFamily="49" charset="0"/>
              </a:rPr>
              <a:t>medida</a:t>
            </a:r>
            <a:endParaRPr lang="en-US" sz="1100" dirty="0">
              <a:solidFill>
                <a:srgbClr val="F8F8F2"/>
              </a:solidFill>
              <a:latin typeface="Consolas" panose="020B0609020204030204" pitchFamily="49" charset="0"/>
              <a:cs typeface="Consolas" panose="020B0609020204030204" pitchFamily="49" charset="0"/>
            </a:endParaRPr>
          </a:p>
          <a:p>
            <a:endParaRPr lang="en-US" sz="1100" dirty="0">
              <a:solidFill>
                <a:srgbClr val="F8F8F2"/>
              </a:solidFill>
              <a:latin typeface="Consolas" panose="020B0609020204030204" pitchFamily="49" charset="0"/>
              <a:cs typeface="Consolas" panose="020B0609020204030204" pitchFamily="49" charset="0"/>
            </a:endParaRPr>
          </a:p>
          <a:p>
            <a:r>
              <a:rPr lang="en-US" sz="1100" dirty="0">
                <a:solidFill>
                  <a:srgbClr val="A6E22E"/>
                </a:solidFill>
                <a:latin typeface="Consolas" panose="020B0609020204030204" pitchFamily="49" charset="0"/>
                <a:cs typeface="Consolas" panose="020B0609020204030204" pitchFamily="49" charset="0"/>
              </a:rPr>
              <a:t>  @property</a:t>
            </a:r>
          </a:p>
          <a:p>
            <a:r>
              <a:rPr lang="en-US" sz="1100" dirty="0">
                <a:solidFill>
                  <a:srgbClr val="A6E22E"/>
                </a:solidFill>
                <a:latin typeface="Consolas" panose="020B0609020204030204" pitchFamily="49" charset="0"/>
                <a:cs typeface="Consolas" panose="020B0609020204030204" pitchFamily="49" charset="0"/>
              </a:rPr>
              <a:t>  </a:t>
            </a:r>
            <a:r>
              <a:rPr lang="en-US" sz="1100" dirty="0">
                <a:solidFill>
                  <a:srgbClr val="66D9EF"/>
                </a:solidFill>
                <a:latin typeface="Consolas" panose="020B0609020204030204" pitchFamily="49" charset="0"/>
                <a:cs typeface="Consolas" panose="020B0609020204030204" pitchFamily="49" charset="0"/>
              </a:rPr>
              <a:t>def</a:t>
            </a:r>
            <a:r>
              <a:rPr lang="en-US" sz="1100" dirty="0">
                <a:latin typeface="Consolas" panose="020B0609020204030204" pitchFamily="49" charset="0"/>
                <a:cs typeface="Consolas" panose="020B0609020204030204" pitchFamily="49" charset="0"/>
              </a:rPr>
              <a:t> </a:t>
            </a:r>
            <a:r>
              <a:rPr lang="en-US" sz="1100" dirty="0" err="1">
                <a:solidFill>
                  <a:srgbClr val="A6E22E"/>
                </a:solidFill>
                <a:latin typeface="Consolas" panose="020B0609020204030204" pitchFamily="49" charset="0"/>
                <a:cs typeface="Consolas" panose="020B0609020204030204" pitchFamily="49" charset="0"/>
              </a:rPr>
              <a:t>altura</a:t>
            </a:r>
            <a:r>
              <a:rPr lang="en-US" sz="1100" dirty="0">
                <a:solidFill>
                  <a:srgbClr val="F8F8F2"/>
                </a:solidFill>
                <a:latin typeface="Consolas" panose="020B0609020204030204" pitchFamily="49" charset="0"/>
                <a:cs typeface="Consolas" panose="020B0609020204030204" pitchFamily="49" charset="0"/>
              </a:rPr>
              <a:t>(self):</a:t>
            </a:r>
          </a:p>
          <a:p>
            <a:r>
              <a:rPr lang="en-US" sz="1100" dirty="0">
                <a:solidFill>
                  <a:srgbClr val="F8F8F2"/>
                </a:solidFill>
                <a:latin typeface="Consolas" panose="020B0609020204030204" pitchFamily="49" charset="0"/>
                <a:cs typeface="Consolas" panose="020B0609020204030204" pitchFamily="49" charset="0"/>
              </a:rPr>
              <a:t>    </a:t>
            </a:r>
            <a:r>
              <a:rPr lang="en-US" sz="1100" dirty="0">
                <a:solidFill>
                  <a:srgbClr val="66D9EF"/>
                </a:solidFill>
                <a:latin typeface="Consolas" panose="020B0609020204030204" pitchFamily="49" charset="0"/>
                <a:cs typeface="Consolas" panose="020B0609020204030204" pitchFamily="49" charset="0"/>
              </a:rPr>
              <a:t>return</a:t>
            </a:r>
            <a:r>
              <a:rPr lang="en-US" sz="1100" dirty="0">
                <a:latin typeface="Consolas" panose="020B0609020204030204" pitchFamily="49" charset="0"/>
                <a:cs typeface="Consolas" panose="020B0609020204030204" pitchFamily="49" charset="0"/>
              </a:rPr>
              <a:t> </a:t>
            </a:r>
            <a:r>
              <a:rPr lang="en-US" sz="1100" dirty="0">
                <a:solidFill>
                  <a:srgbClr val="F8F8F2"/>
                </a:solidFill>
                <a:latin typeface="Consolas" panose="020B0609020204030204" pitchFamily="49" charset="0"/>
                <a:cs typeface="Consolas" panose="020B0609020204030204" pitchFamily="49" charset="0"/>
              </a:rPr>
              <a:t>self</a:t>
            </a:r>
            <a:r>
              <a:rPr lang="en-US" sz="1100" dirty="0">
                <a:solidFill>
                  <a:srgbClr val="F92672"/>
                </a:solidFill>
                <a:latin typeface="Consolas" panose="020B0609020204030204" pitchFamily="49" charset="0"/>
                <a:cs typeface="Consolas" panose="020B0609020204030204" pitchFamily="49" charset="0"/>
              </a:rPr>
              <a:t>.</a:t>
            </a:r>
            <a:r>
              <a:rPr lang="en-US" sz="1100" dirty="0">
                <a:solidFill>
                  <a:srgbClr val="F8F8F2"/>
                </a:solidFill>
                <a:latin typeface="Consolas" panose="020B0609020204030204" pitchFamily="49" charset="0"/>
                <a:cs typeface="Consolas" panose="020B0609020204030204" pitchFamily="49" charset="0"/>
              </a:rPr>
              <a:t>__</a:t>
            </a:r>
            <a:r>
              <a:rPr lang="en-US" sz="1100" dirty="0" err="1">
                <a:solidFill>
                  <a:srgbClr val="F8F8F2"/>
                </a:solidFill>
                <a:latin typeface="Consolas" panose="020B0609020204030204" pitchFamily="49" charset="0"/>
                <a:cs typeface="Consolas" panose="020B0609020204030204" pitchFamily="49" charset="0"/>
              </a:rPr>
              <a:t>medida</a:t>
            </a:r>
            <a:endParaRPr lang="en-US" sz="1100" dirty="0">
              <a:solidFill>
                <a:srgbClr val="F8F8F2"/>
              </a:solidFill>
              <a:latin typeface="Consolas" panose="020B0609020204030204" pitchFamily="49" charset="0"/>
              <a:cs typeface="Consolas" panose="020B0609020204030204" pitchFamily="49" charset="0"/>
            </a:endParaRPr>
          </a:p>
          <a:p>
            <a:endParaRPr lang="en-US" sz="1100" dirty="0">
              <a:solidFill>
                <a:srgbClr val="F8F8F2"/>
              </a:solidFill>
              <a:latin typeface="Consolas" panose="020B0609020204030204" pitchFamily="49" charset="0"/>
              <a:cs typeface="Consolas" panose="020B0609020204030204" pitchFamily="49" charset="0"/>
            </a:endParaRPr>
          </a:p>
          <a:p>
            <a:r>
              <a:rPr lang="en-US" sz="1100" dirty="0">
                <a:solidFill>
                  <a:srgbClr val="F8F8F2"/>
                </a:solidFill>
                <a:latin typeface="Consolas" panose="020B0609020204030204" pitchFamily="49" charset="0"/>
                <a:cs typeface="Consolas" panose="020B0609020204030204" pitchFamily="49" charset="0"/>
              </a:rPr>
              <a:t>  </a:t>
            </a:r>
            <a:r>
              <a:rPr lang="en-US" sz="1100" dirty="0">
                <a:solidFill>
                  <a:srgbClr val="A6E22E"/>
                </a:solidFill>
                <a:latin typeface="Consolas" panose="020B0609020204030204" pitchFamily="49" charset="0"/>
                <a:cs typeface="Consolas" panose="020B0609020204030204" pitchFamily="49" charset="0"/>
              </a:rPr>
              <a:t>@</a:t>
            </a:r>
            <a:r>
              <a:rPr lang="en-US" sz="1100" dirty="0" err="1">
                <a:solidFill>
                  <a:srgbClr val="A6E22E"/>
                </a:solidFill>
                <a:latin typeface="Consolas" panose="020B0609020204030204" pitchFamily="49" charset="0"/>
                <a:cs typeface="Consolas" panose="020B0609020204030204" pitchFamily="49" charset="0"/>
              </a:rPr>
              <a:t>altura.setter</a:t>
            </a:r>
            <a:endParaRPr lang="en-US" sz="1100" dirty="0">
              <a:solidFill>
                <a:srgbClr val="A6E22E"/>
              </a:solidFill>
              <a:latin typeface="Consolas" panose="020B0609020204030204" pitchFamily="49" charset="0"/>
              <a:cs typeface="Consolas" panose="020B0609020204030204" pitchFamily="49" charset="0"/>
            </a:endParaRPr>
          </a:p>
          <a:p>
            <a:r>
              <a:rPr lang="en-US" sz="1100" dirty="0">
                <a:solidFill>
                  <a:srgbClr val="A6E22E"/>
                </a:solidFill>
                <a:latin typeface="Consolas" panose="020B0609020204030204" pitchFamily="49" charset="0"/>
                <a:cs typeface="Consolas" panose="020B0609020204030204" pitchFamily="49" charset="0"/>
              </a:rPr>
              <a:t>  </a:t>
            </a:r>
            <a:r>
              <a:rPr lang="en-US" sz="1100" dirty="0">
                <a:solidFill>
                  <a:srgbClr val="66D9EF"/>
                </a:solidFill>
                <a:latin typeface="Consolas" panose="020B0609020204030204" pitchFamily="49" charset="0"/>
                <a:cs typeface="Consolas" panose="020B0609020204030204" pitchFamily="49" charset="0"/>
              </a:rPr>
              <a:t>def</a:t>
            </a:r>
            <a:r>
              <a:rPr lang="en-US" sz="1100" dirty="0">
                <a:latin typeface="Consolas" panose="020B0609020204030204" pitchFamily="49" charset="0"/>
                <a:cs typeface="Consolas" panose="020B0609020204030204" pitchFamily="49" charset="0"/>
              </a:rPr>
              <a:t> </a:t>
            </a:r>
            <a:r>
              <a:rPr lang="en-US" sz="1100" dirty="0" err="1">
                <a:solidFill>
                  <a:srgbClr val="A6E22E"/>
                </a:solidFill>
                <a:latin typeface="Consolas" panose="020B0609020204030204" pitchFamily="49" charset="0"/>
                <a:cs typeface="Consolas" panose="020B0609020204030204" pitchFamily="49" charset="0"/>
              </a:rPr>
              <a:t>altura</a:t>
            </a:r>
            <a:r>
              <a:rPr lang="en-US" sz="1100" dirty="0">
                <a:solidFill>
                  <a:srgbClr val="F8F8F2"/>
                </a:solidFill>
                <a:latin typeface="Consolas" panose="020B0609020204030204" pitchFamily="49" charset="0"/>
                <a:cs typeface="Consolas" panose="020B0609020204030204" pitchFamily="49" charset="0"/>
              </a:rPr>
              <a:t>(self,</a:t>
            </a:r>
            <a:r>
              <a:rPr lang="en-US" sz="1100" dirty="0">
                <a:latin typeface="Consolas" panose="020B0609020204030204" pitchFamily="49" charset="0"/>
                <a:cs typeface="Consolas" panose="020B0609020204030204" pitchFamily="49" charset="0"/>
              </a:rPr>
              <a:t> </a:t>
            </a:r>
            <a:r>
              <a:rPr lang="en-US" sz="1100" dirty="0">
                <a:solidFill>
                  <a:srgbClr val="F8F8F2"/>
                </a:solidFill>
                <a:latin typeface="Consolas" panose="020B0609020204030204" pitchFamily="49" charset="0"/>
                <a:cs typeface="Consolas" panose="020B0609020204030204" pitchFamily="49" charset="0"/>
              </a:rPr>
              <a:t>valor):</a:t>
            </a:r>
          </a:p>
          <a:p>
            <a:r>
              <a:rPr lang="en-US" sz="1100" dirty="0">
                <a:solidFill>
                  <a:srgbClr val="F8F8F2"/>
                </a:solidFill>
                <a:latin typeface="Consolas" panose="020B0609020204030204" pitchFamily="49" charset="0"/>
                <a:cs typeface="Consolas" panose="020B0609020204030204" pitchFamily="49" charset="0"/>
              </a:rPr>
              <a:t>    </a:t>
            </a:r>
            <a:r>
              <a:rPr lang="en-US" sz="1100" dirty="0">
                <a:solidFill>
                  <a:srgbClr val="75715E"/>
                </a:solidFill>
                <a:latin typeface="Consolas" panose="020B0609020204030204" pitchFamily="49" charset="0"/>
                <a:cs typeface="Consolas" panose="020B0609020204030204" pitchFamily="49" charset="0"/>
              </a:rPr>
              <a:t># </a:t>
            </a:r>
            <a:r>
              <a:rPr lang="en-US" sz="1100" dirty="0" err="1">
                <a:solidFill>
                  <a:srgbClr val="75715E"/>
                </a:solidFill>
                <a:latin typeface="Consolas" panose="020B0609020204030204" pitchFamily="49" charset="0"/>
                <a:cs typeface="Consolas" panose="020B0609020204030204" pitchFamily="49" charset="0"/>
              </a:rPr>
              <a:t>executa</a:t>
            </a:r>
            <a:r>
              <a:rPr lang="en-US" sz="1100" dirty="0">
                <a:solidFill>
                  <a:srgbClr val="75715E"/>
                </a:solidFill>
                <a:latin typeface="Consolas" panose="020B0609020204030204" pitchFamily="49" charset="0"/>
                <a:cs typeface="Consolas" panose="020B0609020204030204" pitchFamily="49" charset="0"/>
              </a:rPr>
              <a:t> </a:t>
            </a:r>
            <a:r>
              <a:rPr lang="en-US" sz="1100" dirty="0" err="1">
                <a:solidFill>
                  <a:srgbClr val="75715E"/>
                </a:solidFill>
                <a:latin typeface="Consolas" panose="020B0609020204030204" pitchFamily="49" charset="0"/>
                <a:cs typeface="Consolas" panose="020B0609020204030204" pitchFamily="49" charset="0"/>
              </a:rPr>
              <a:t>algum</a:t>
            </a:r>
            <a:r>
              <a:rPr lang="en-US" sz="1100" dirty="0">
                <a:solidFill>
                  <a:srgbClr val="75715E"/>
                </a:solidFill>
                <a:latin typeface="Consolas" panose="020B0609020204030204" pitchFamily="49" charset="0"/>
                <a:cs typeface="Consolas" panose="020B0609020204030204" pitchFamily="49" charset="0"/>
              </a:rPr>
              <a:t> </a:t>
            </a:r>
            <a:r>
              <a:rPr lang="en-US" sz="1100" dirty="0" err="1">
                <a:solidFill>
                  <a:srgbClr val="75715E"/>
                </a:solidFill>
                <a:latin typeface="Consolas" panose="020B0609020204030204" pitchFamily="49" charset="0"/>
                <a:cs typeface="Consolas" panose="020B0609020204030204" pitchFamily="49" charset="0"/>
              </a:rPr>
              <a:t>tipo</a:t>
            </a:r>
            <a:r>
              <a:rPr lang="en-US" sz="1100" dirty="0">
                <a:solidFill>
                  <a:srgbClr val="75715E"/>
                </a:solidFill>
                <a:latin typeface="Consolas" panose="020B0609020204030204" pitchFamily="49" charset="0"/>
                <a:cs typeface="Consolas" panose="020B0609020204030204" pitchFamily="49" charset="0"/>
              </a:rPr>
              <a:t> de </a:t>
            </a:r>
            <a:r>
              <a:rPr lang="en-US" sz="1100" dirty="0" err="1">
                <a:solidFill>
                  <a:srgbClr val="75715E"/>
                </a:solidFill>
                <a:latin typeface="Consolas" panose="020B0609020204030204" pitchFamily="49" charset="0"/>
                <a:cs typeface="Consolas" panose="020B0609020204030204" pitchFamily="49" charset="0"/>
              </a:rPr>
              <a:t>validação</a:t>
            </a:r>
            <a:endParaRPr lang="en-US" sz="1100" dirty="0">
              <a:solidFill>
                <a:srgbClr val="75715E"/>
              </a:solidFill>
              <a:latin typeface="Consolas" panose="020B0609020204030204" pitchFamily="49" charset="0"/>
              <a:cs typeface="Consolas" panose="020B0609020204030204" pitchFamily="49" charset="0"/>
            </a:endParaRPr>
          </a:p>
          <a:p>
            <a:r>
              <a:rPr lang="en-US" sz="1100" dirty="0">
                <a:solidFill>
                  <a:srgbClr val="75715E"/>
                </a:solidFill>
                <a:latin typeface="Consolas" panose="020B0609020204030204" pitchFamily="49" charset="0"/>
                <a:cs typeface="Consolas" panose="020B0609020204030204" pitchFamily="49" charset="0"/>
              </a:rPr>
              <a:t>    </a:t>
            </a:r>
            <a:r>
              <a:rPr lang="en-US" sz="1100" dirty="0">
                <a:solidFill>
                  <a:srgbClr val="F8F8F2"/>
                </a:solidFill>
                <a:latin typeface="Consolas" panose="020B0609020204030204" pitchFamily="49" charset="0"/>
                <a:cs typeface="Consolas" panose="020B0609020204030204" pitchFamily="49" charset="0"/>
              </a:rPr>
              <a:t>self</a:t>
            </a:r>
            <a:r>
              <a:rPr lang="en-US" sz="1100" dirty="0">
                <a:solidFill>
                  <a:srgbClr val="F92672"/>
                </a:solidFill>
                <a:latin typeface="Consolas" panose="020B0609020204030204" pitchFamily="49" charset="0"/>
                <a:cs typeface="Consolas" panose="020B0609020204030204" pitchFamily="49" charset="0"/>
              </a:rPr>
              <a:t>.</a:t>
            </a:r>
            <a:r>
              <a:rPr lang="en-US" sz="1100" dirty="0">
                <a:solidFill>
                  <a:srgbClr val="F8F8F2"/>
                </a:solidFill>
                <a:latin typeface="Consolas" panose="020B0609020204030204" pitchFamily="49" charset="0"/>
                <a:cs typeface="Consolas" panose="020B0609020204030204" pitchFamily="49" charset="0"/>
              </a:rPr>
              <a:t>__</a:t>
            </a:r>
            <a:r>
              <a:rPr lang="en-US" sz="1100" dirty="0" err="1">
                <a:solidFill>
                  <a:srgbClr val="F8F8F2"/>
                </a:solidFill>
                <a:latin typeface="Consolas" panose="020B0609020204030204" pitchFamily="49" charset="0"/>
                <a:cs typeface="Consolas" panose="020B0609020204030204" pitchFamily="49" charset="0"/>
              </a:rPr>
              <a:t>medida</a:t>
            </a:r>
            <a:r>
              <a:rPr lang="en-US" sz="1100" dirty="0">
                <a:latin typeface="Consolas" panose="020B0609020204030204" pitchFamily="49" charset="0"/>
                <a:cs typeface="Consolas" panose="020B0609020204030204" pitchFamily="49" charset="0"/>
              </a:rPr>
              <a:t> </a:t>
            </a:r>
            <a:r>
              <a:rPr lang="en-US" sz="1100" dirty="0">
                <a:solidFill>
                  <a:srgbClr val="F92672"/>
                </a:solidFill>
                <a:latin typeface="Consolas" panose="020B0609020204030204" pitchFamily="49" charset="0"/>
                <a:cs typeface="Consolas" panose="020B0609020204030204" pitchFamily="49" charset="0"/>
              </a:rPr>
              <a:t>=</a:t>
            </a:r>
            <a:r>
              <a:rPr lang="en-US" sz="1100" dirty="0">
                <a:latin typeface="Consolas" panose="020B0609020204030204" pitchFamily="49" charset="0"/>
                <a:cs typeface="Consolas" panose="020B0609020204030204" pitchFamily="49" charset="0"/>
              </a:rPr>
              <a:t> </a:t>
            </a:r>
            <a:r>
              <a:rPr lang="en-US" sz="1100" dirty="0">
                <a:solidFill>
                  <a:srgbClr val="F8F8F2"/>
                </a:solidFill>
                <a:latin typeface="Consolas" panose="020B0609020204030204" pitchFamily="49" charset="0"/>
                <a:cs typeface="Consolas" panose="020B0609020204030204" pitchFamily="49" charset="0"/>
              </a:rPr>
              <a:t>valor</a:t>
            </a:r>
          </a:p>
          <a:p>
            <a:endParaRPr lang="en-US" sz="1100" dirty="0">
              <a:solidFill>
                <a:srgbClr val="F8F8F2"/>
              </a:solidFill>
              <a:latin typeface="Consolas" panose="020B0609020204030204" pitchFamily="49" charset="0"/>
              <a:cs typeface="Consolas" panose="020B0609020204030204" pitchFamily="49" charset="0"/>
            </a:endParaRPr>
          </a:p>
          <a:p>
            <a:r>
              <a:rPr lang="en-US" sz="1100" dirty="0">
                <a:solidFill>
                  <a:srgbClr val="F8F8F2"/>
                </a:solidFill>
                <a:latin typeface="Consolas" panose="020B0609020204030204" pitchFamily="49" charset="0"/>
                <a:cs typeface="Consolas" panose="020B0609020204030204" pitchFamily="49" charset="0"/>
              </a:rPr>
              <a:t> </a:t>
            </a:r>
            <a:r>
              <a:rPr lang="en-US" sz="1100" dirty="0">
                <a:latin typeface="Consolas" panose="020B0609020204030204" pitchFamily="49" charset="0"/>
                <a:cs typeface="Consolas" panose="020B0609020204030204" pitchFamily="49" charset="0"/>
              </a:rPr>
              <a:t> </a:t>
            </a:r>
            <a:r>
              <a:rPr lang="en-US" sz="1100" dirty="0">
                <a:solidFill>
                  <a:srgbClr val="A6E22E"/>
                </a:solidFill>
                <a:latin typeface="Consolas" panose="020B0609020204030204" pitchFamily="49" charset="0"/>
                <a:cs typeface="Consolas" panose="020B0609020204030204" pitchFamily="49" charset="0"/>
              </a:rPr>
              <a:t>@property</a:t>
            </a:r>
          </a:p>
          <a:p>
            <a:r>
              <a:rPr lang="en-US" sz="1100" dirty="0">
                <a:solidFill>
                  <a:srgbClr val="A6E22E"/>
                </a:solidFill>
                <a:latin typeface="Consolas" panose="020B0609020204030204" pitchFamily="49" charset="0"/>
                <a:cs typeface="Consolas" panose="020B0609020204030204" pitchFamily="49" charset="0"/>
              </a:rPr>
              <a:t>  </a:t>
            </a:r>
            <a:r>
              <a:rPr lang="en-US" sz="1100" dirty="0">
                <a:solidFill>
                  <a:srgbClr val="66D9EF"/>
                </a:solidFill>
                <a:latin typeface="Consolas" panose="020B0609020204030204" pitchFamily="49" charset="0"/>
                <a:cs typeface="Consolas" panose="020B0609020204030204" pitchFamily="49" charset="0"/>
              </a:rPr>
              <a:t>def</a:t>
            </a:r>
            <a:r>
              <a:rPr lang="en-US" sz="1100" dirty="0">
                <a:latin typeface="Consolas" panose="020B0609020204030204" pitchFamily="49" charset="0"/>
                <a:cs typeface="Consolas" panose="020B0609020204030204" pitchFamily="49" charset="0"/>
              </a:rPr>
              <a:t> </a:t>
            </a:r>
            <a:r>
              <a:rPr lang="en-US" sz="1100" dirty="0" err="1">
                <a:solidFill>
                  <a:srgbClr val="A6E22E"/>
                </a:solidFill>
                <a:latin typeface="Consolas" panose="020B0609020204030204" pitchFamily="49" charset="0"/>
                <a:cs typeface="Consolas" panose="020B0609020204030204" pitchFamily="49" charset="0"/>
              </a:rPr>
              <a:t>largura</a:t>
            </a:r>
            <a:r>
              <a:rPr lang="en-US" sz="1100" dirty="0">
                <a:solidFill>
                  <a:srgbClr val="F8F8F2"/>
                </a:solidFill>
                <a:latin typeface="Consolas" panose="020B0609020204030204" pitchFamily="49" charset="0"/>
                <a:cs typeface="Consolas" panose="020B0609020204030204" pitchFamily="49" charset="0"/>
              </a:rPr>
              <a:t>(self):</a:t>
            </a:r>
          </a:p>
          <a:p>
            <a:r>
              <a:rPr lang="en-US" sz="1100" dirty="0">
                <a:solidFill>
                  <a:srgbClr val="F8F8F2"/>
                </a:solidFill>
                <a:latin typeface="Consolas" panose="020B0609020204030204" pitchFamily="49" charset="0"/>
                <a:cs typeface="Consolas" panose="020B0609020204030204" pitchFamily="49" charset="0"/>
              </a:rPr>
              <a:t>    </a:t>
            </a:r>
            <a:r>
              <a:rPr lang="en-US" sz="1100" dirty="0">
                <a:solidFill>
                  <a:srgbClr val="66D9EF"/>
                </a:solidFill>
                <a:latin typeface="Consolas" panose="020B0609020204030204" pitchFamily="49" charset="0"/>
                <a:cs typeface="Consolas" panose="020B0609020204030204" pitchFamily="49" charset="0"/>
              </a:rPr>
              <a:t>return</a:t>
            </a:r>
            <a:r>
              <a:rPr lang="en-US" sz="1100" dirty="0">
                <a:latin typeface="Consolas" panose="020B0609020204030204" pitchFamily="49" charset="0"/>
                <a:cs typeface="Consolas" panose="020B0609020204030204" pitchFamily="49" charset="0"/>
              </a:rPr>
              <a:t> </a:t>
            </a:r>
            <a:r>
              <a:rPr lang="en-US" sz="1100" dirty="0">
                <a:solidFill>
                  <a:srgbClr val="F8F8F2"/>
                </a:solidFill>
                <a:latin typeface="Consolas" panose="020B0609020204030204" pitchFamily="49" charset="0"/>
                <a:cs typeface="Consolas" panose="020B0609020204030204" pitchFamily="49" charset="0"/>
              </a:rPr>
              <a:t>self</a:t>
            </a:r>
            <a:r>
              <a:rPr lang="en-US" sz="1100" dirty="0">
                <a:solidFill>
                  <a:srgbClr val="F92672"/>
                </a:solidFill>
                <a:latin typeface="Consolas" panose="020B0609020204030204" pitchFamily="49" charset="0"/>
                <a:cs typeface="Consolas" panose="020B0609020204030204" pitchFamily="49" charset="0"/>
              </a:rPr>
              <a:t>.</a:t>
            </a:r>
            <a:r>
              <a:rPr lang="en-US" sz="1100" dirty="0">
                <a:solidFill>
                  <a:srgbClr val="F8F8F2"/>
                </a:solidFill>
                <a:latin typeface="Consolas" panose="020B0609020204030204" pitchFamily="49" charset="0"/>
                <a:cs typeface="Consolas" panose="020B0609020204030204" pitchFamily="49" charset="0"/>
              </a:rPr>
              <a:t>__</a:t>
            </a:r>
            <a:r>
              <a:rPr lang="en-US" sz="1100" dirty="0" err="1">
                <a:solidFill>
                  <a:srgbClr val="F8F8F2"/>
                </a:solidFill>
                <a:latin typeface="Consolas" panose="020B0609020204030204" pitchFamily="49" charset="0"/>
                <a:cs typeface="Consolas" panose="020B0609020204030204" pitchFamily="49" charset="0"/>
              </a:rPr>
              <a:t>medida</a:t>
            </a:r>
            <a:endParaRPr lang="en-US" sz="1100" dirty="0">
              <a:solidFill>
                <a:srgbClr val="F8F8F2"/>
              </a:solidFill>
              <a:latin typeface="Consolas" panose="020B0609020204030204" pitchFamily="49" charset="0"/>
              <a:cs typeface="Consolas" panose="020B0609020204030204" pitchFamily="49" charset="0"/>
            </a:endParaRPr>
          </a:p>
          <a:p>
            <a:endParaRPr lang="en-US" sz="1100" dirty="0">
              <a:solidFill>
                <a:srgbClr val="F8F8F2"/>
              </a:solidFill>
              <a:latin typeface="Consolas" panose="020B0609020204030204" pitchFamily="49" charset="0"/>
              <a:cs typeface="Consolas" panose="020B0609020204030204" pitchFamily="49" charset="0"/>
            </a:endParaRPr>
          </a:p>
          <a:p>
            <a:r>
              <a:rPr lang="en-US" sz="1100" dirty="0">
                <a:solidFill>
                  <a:srgbClr val="F8F8F2"/>
                </a:solidFill>
                <a:latin typeface="Consolas" panose="020B0609020204030204" pitchFamily="49" charset="0"/>
                <a:cs typeface="Consolas" panose="020B0609020204030204" pitchFamily="49" charset="0"/>
              </a:rPr>
              <a:t> </a:t>
            </a:r>
            <a:r>
              <a:rPr lang="en-US" sz="1100" dirty="0">
                <a:solidFill>
                  <a:srgbClr val="A6E22E"/>
                </a:solidFill>
                <a:latin typeface="Consolas" panose="020B0609020204030204" pitchFamily="49" charset="0"/>
                <a:cs typeface="Consolas" panose="020B0609020204030204" pitchFamily="49" charset="0"/>
              </a:rPr>
              <a:t>@</a:t>
            </a:r>
            <a:r>
              <a:rPr lang="en-US" sz="1100" dirty="0" err="1">
                <a:solidFill>
                  <a:srgbClr val="A6E22E"/>
                </a:solidFill>
                <a:latin typeface="Consolas" panose="020B0609020204030204" pitchFamily="49" charset="0"/>
                <a:cs typeface="Consolas" panose="020B0609020204030204" pitchFamily="49" charset="0"/>
              </a:rPr>
              <a:t>largura.setter</a:t>
            </a:r>
            <a:endParaRPr lang="en-US" sz="1100" dirty="0">
              <a:solidFill>
                <a:srgbClr val="A6E22E"/>
              </a:solidFill>
              <a:latin typeface="Consolas" panose="020B0609020204030204" pitchFamily="49" charset="0"/>
              <a:cs typeface="Consolas" panose="020B0609020204030204" pitchFamily="49" charset="0"/>
            </a:endParaRPr>
          </a:p>
          <a:p>
            <a:r>
              <a:rPr lang="en-US" sz="1100" dirty="0">
                <a:solidFill>
                  <a:srgbClr val="A6E22E"/>
                </a:solidFill>
                <a:latin typeface="Consolas" panose="020B0609020204030204" pitchFamily="49" charset="0"/>
                <a:cs typeface="Consolas" panose="020B0609020204030204" pitchFamily="49" charset="0"/>
              </a:rPr>
              <a:t>  </a:t>
            </a:r>
            <a:r>
              <a:rPr lang="en-US" sz="1100" dirty="0">
                <a:solidFill>
                  <a:srgbClr val="66D9EF"/>
                </a:solidFill>
                <a:latin typeface="Consolas" panose="020B0609020204030204" pitchFamily="49" charset="0"/>
                <a:cs typeface="Consolas" panose="020B0609020204030204" pitchFamily="49" charset="0"/>
              </a:rPr>
              <a:t>def</a:t>
            </a:r>
            <a:r>
              <a:rPr lang="en-US" sz="1100" dirty="0">
                <a:latin typeface="Consolas" panose="020B0609020204030204" pitchFamily="49" charset="0"/>
                <a:cs typeface="Consolas" panose="020B0609020204030204" pitchFamily="49" charset="0"/>
              </a:rPr>
              <a:t> </a:t>
            </a:r>
            <a:r>
              <a:rPr lang="en-US" sz="1100" dirty="0" err="1">
                <a:solidFill>
                  <a:srgbClr val="A6E22E"/>
                </a:solidFill>
                <a:latin typeface="Consolas" panose="020B0609020204030204" pitchFamily="49" charset="0"/>
                <a:cs typeface="Consolas" panose="020B0609020204030204" pitchFamily="49" charset="0"/>
              </a:rPr>
              <a:t>largura</a:t>
            </a:r>
            <a:r>
              <a:rPr lang="en-US" sz="1100" dirty="0">
                <a:solidFill>
                  <a:srgbClr val="F8F8F2"/>
                </a:solidFill>
                <a:latin typeface="Consolas" panose="020B0609020204030204" pitchFamily="49" charset="0"/>
                <a:cs typeface="Consolas" panose="020B0609020204030204" pitchFamily="49" charset="0"/>
              </a:rPr>
              <a:t>(self,</a:t>
            </a:r>
            <a:r>
              <a:rPr lang="en-US" sz="1100" dirty="0">
                <a:latin typeface="Consolas" panose="020B0609020204030204" pitchFamily="49" charset="0"/>
                <a:cs typeface="Consolas" panose="020B0609020204030204" pitchFamily="49" charset="0"/>
              </a:rPr>
              <a:t> </a:t>
            </a:r>
            <a:r>
              <a:rPr lang="en-US" sz="1100" dirty="0">
                <a:solidFill>
                  <a:srgbClr val="F8F8F2"/>
                </a:solidFill>
                <a:latin typeface="Consolas" panose="020B0609020204030204" pitchFamily="49" charset="0"/>
                <a:cs typeface="Consolas" panose="020B0609020204030204" pitchFamily="49" charset="0"/>
              </a:rPr>
              <a:t>valor):</a:t>
            </a:r>
          </a:p>
          <a:p>
            <a:r>
              <a:rPr lang="en-US" sz="1100" dirty="0">
                <a:solidFill>
                  <a:srgbClr val="F8F8F2"/>
                </a:solidFill>
                <a:latin typeface="Consolas" panose="020B0609020204030204" pitchFamily="49" charset="0"/>
                <a:cs typeface="Consolas" panose="020B0609020204030204" pitchFamily="49" charset="0"/>
              </a:rPr>
              <a:t>    </a:t>
            </a:r>
            <a:r>
              <a:rPr lang="en-US" sz="1100" dirty="0">
                <a:solidFill>
                  <a:srgbClr val="75715E"/>
                </a:solidFill>
                <a:latin typeface="Consolas" panose="020B0609020204030204" pitchFamily="49" charset="0"/>
                <a:cs typeface="Consolas" panose="020B0609020204030204" pitchFamily="49" charset="0"/>
              </a:rPr>
              <a:t># </a:t>
            </a:r>
            <a:r>
              <a:rPr lang="en-US" sz="1100" dirty="0" err="1">
                <a:solidFill>
                  <a:srgbClr val="75715E"/>
                </a:solidFill>
                <a:latin typeface="Consolas" panose="020B0609020204030204" pitchFamily="49" charset="0"/>
                <a:cs typeface="Consolas" panose="020B0609020204030204" pitchFamily="49" charset="0"/>
              </a:rPr>
              <a:t>executa</a:t>
            </a:r>
            <a:r>
              <a:rPr lang="en-US" sz="1100" dirty="0">
                <a:solidFill>
                  <a:srgbClr val="75715E"/>
                </a:solidFill>
                <a:latin typeface="Consolas" panose="020B0609020204030204" pitchFamily="49" charset="0"/>
                <a:cs typeface="Consolas" panose="020B0609020204030204" pitchFamily="49" charset="0"/>
              </a:rPr>
              <a:t> </a:t>
            </a:r>
            <a:r>
              <a:rPr lang="en-US" sz="1100" dirty="0" err="1">
                <a:solidFill>
                  <a:srgbClr val="75715E"/>
                </a:solidFill>
                <a:latin typeface="Consolas" panose="020B0609020204030204" pitchFamily="49" charset="0"/>
                <a:cs typeface="Consolas" panose="020B0609020204030204" pitchFamily="49" charset="0"/>
              </a:rPr>
              <a:t>algum</a:t>
            </a:r>
            <a:r>
              <a:rPr lang="en-US" sz="1100" dirty="0">
                <a:solidFill>
                  <a:srgbClr val="75715E"/>
                </a:solidFill>
                <a:latin typeface="Consolas" panose="020B0609020204030204" pitchFamily="49" charset="0"/>
                <a:cs typeface="Consolas" panose="020B0609020204030204" pitchFamily="49" charset="0"/>
              </a:rPr>
              <a:t> </a:t>
            </a:r>
            <a:r>
              <a:rPr lang="en-US" sz="1100" dirty="0" err="1">
                <a:solidFill>
                  <a:srgbClr val="75715E"/>
                </a:solidFill>
                <a:latin typeface="Consolas" panose="020B0609020204030204" pitchFamily="49" charset="0"/>
                <a:cs typeface="Consolas" panose="020B0609020204030204" pitchFamily="49" charset="0"/>
              </a:rPr>
              <a:t>tipo</a:t>
            </a:r>
            <a:r>
              <a:rPr lang="en-US" sz="1100" dirty="0">
                <a:solidFill>
                  <a:srgbClr val="75715E"/>
                </a:solidFill>
                <a:latin typeface="Consolas" panose="020B0609020204030204" pitchFamily="49" charset="0"/>
                <a:cs typeface="Consolas" panose="020B0609020204030204" pitchFamily="49" charset="0"/>
              </a:rPr>
              <a:t> de </a:t>
            </a:r>
            <a:r>
              <a:rPr lang="en-US" sz="1100" dirty="0" err="1">
                <a:solidFill>
                  <a:srgbClr val="75715E"/>
                </a:solidFill>
                <a:latin typeface="Consolas" panose="020B0609020204030204" pitchFamily="49" charset="0"/>
                <a:cs typeface="Consolas" panose="020B0609020204030204" pitchFamily="49" charset="0"/>
              </a:rPr>
              <a:t>validação</a:t>
            </a:r>
            <a:endParaRPr lang="en-US" sz="1100" dirty="0">
              <a:solidFill>
                <a:srgbClr val="75715E"/>
              </a:solidFill>
              <a:latin typeface="Consolas" panose="020B0609020204030204" pitchFamily="49" charset="0"/>
              <a:cs typeface="Consolas" panose="020B0609020204030204" pitchFamily="49" charset="0"/>
            </a:endParaRPr>
          </a:p>
          <a:p>
            <a:r>
              <a:rPr lang="en-US" sz="1100" dirty="0">
                <a:solidFill>
                  <a:srgbClr val="75715E"/>
                </a:solidFill>
                <a:latin typeface="Consolas" panose="020B0609020204030204" pitchFamily="49" charset="0"/>
                <a:cs typeface="Consolas" panose="020B0609020204030204" pitchFamily="49" charset="0"/>
              </a:rPr>
              <a:t>    </a:t>
            </a:r>
            <a:r>
              <a:rPr lang="en-US" sz="1100" dirty="0">
                <a:solidFill>
                  <a:srgbClr val="F8F8F2"/>
                </a:solidFill>
                <a:latin typeface="Consolas" panose="020B0609020204030204" pitchFamily="49" charset="0"/>
                <a:cs typeface="Consolas" panose="020B0609020204030204" pitchFamily="49" charset="0"/>
              </a:rPr>
              <a:t>self</a:t>
            </a:r>
            <a:r>
              <a:rPr lang="en-US" sz="1100" dirty="0">
                <a:solidFill>
                  <a:srgbClr val="F92672"/>
                </a:solidFill>
                <a:latin typeface="Consolas" panose="020B0609020204030204" pitchFamily="49" charset="0"/>
                <a:cs typeface="Consolas" panose="020B0609020204030204" pitchFamily="49" charset="0"/>
              </a:rPr>
              <a:t>.</a:t>
            </a:r>
            <a:r>
              <a:rPr lang="en-US" sz="1100" dirty="0">
                <a:solidFill>
                  <a:srgbClr val="F8F8F2"/>
                </a:solidFill>
                <a:latin typeface="Consolas" panose="020B0609020204030204" pitchFamily="49" charset="0"/>
                <a:cs typeface="Consolas" panose="020B0609020204030204" pitchFamily="49" charset="0"/>
              </a:rPr>
              <a:t>__</a:t>
            </a:r>
            <a:r>
              <a:rPr lang="en-US" sz="1100" dirty="0" err="1">
                <a:solidFill>
                  <a:srgbClr val="F8F8F2"/>
                </a:solidFill>
                <a:latin typeface="Consolas" panose="020B0609020204030204" pitchFamily="49" charset="0"/>
                <a:cs typeface="Consolas" panose="020B0609020204030204" pitchFamily="49" charset="0"/>
              </a:rPr>
              <a:t>medida</a:t>
            </a:r>
            <a:r>
              <a:rPr lang="en-US" sz="1100" dirty="0">
                <a:latin typeface="Consolas" panose="020B0609020204030204" pitchFamily="49" charset="0"/>
                <a:cs typeface="Consolas" panose="020B0609020204030204" pitchFamily="49" charset="0"/>
              </a:rPr>
              <a:t> </a:t>
            </a:r>
            <a:r>
              <a:rPr lang="en-US" sz="1100" dirty="0">
                <a:solidFill>
                  <a:srgbClr val="F92672"/>
                </a:solidFill>
                <a:latin typeface="Consolas" panose="020B0609020204030204" pitchFamily="49" charset="0"/>
                <a:cs typeface="Consolas" panose="020B0609020204030204" pitchFamily="49" charset="0"/>
              </a:rPr>
              <a:t>=</a:t>
            </a:r>
            <a:r>
              <a:rPr lang="en-US" sz="1100" dirty="0">
                <a:latin typeface="Consolas" panose="020B0609020204030204" pitchFamily="49" charset="0"/>
                <a:cs typeface="Consolas" panose="020B0609020204030204" pitchFamily="49" charset="0"/>
              </a:rPr>
              <a:t> </a:t>
            </a:r>
            <a:r>
              <a:rPr lang="en-US" sz="1100" dirty="0">
                <a:solidFill>
                  <a:srgbClr val="F8F8F2"/>
                </a:solidFill>
                <a:latin typeface="Consolas" panose="020B0609020204030204" pitchFamily="49" charset="0"/>
                <a:cs typeface="Consolas" panose="020B0609020204030204" pitchFamily="49" charset="0"/>
              </a:rPr>
              <a:t>valor</a:t>
            </a:r>
          </a:p>
          <a:p>
            <a:endParaRPr lang="en-US" sz="1100" dirty="0">
              <a:solidFill>
                <a:srgbClr val="F8F8F2"/>
              </a:solidFill>
              <a:latin typeface="Consolas" panose="020B0609020204030204" pitchFamily="49" charset="0"/>
              <a:cs typeface="Consolas" panose="020B0609020204030204" pitchFamily="49" charset="0"/>
            </a:endParaRPr>
          </a:p>
          <a:p>
            <a:r>
              <a:rPr lang="en-US" sz="1100" dirty="0">
                <a:solidFill>
                  <a:srgbClr val="F8F8F2"/>
                </a:solidFill>
                <a:latin typeface="Consolas" panose="020B0609020204030204" pitchFamily="49" charset="0"/>
                <a:cs typeface="Consolas" panose="020B0609020204030204" pitchFamily="49" charset="0"/>
              </a:rPr>
              <a:t>  </a:t>
            </a:r>
            <a:r>
              <a:rPr lang="en-US" sz="1100" dirty="0">
                <a:solidFill>
                  <a:srgbClr val="66D9EF"/>
                </a:solidFill>
                <a:latin typeface="Consolas" panose="020B0609020204030204" pitchFamily="49" charset="0"/>
                <a:cs typeface="Consolas" panose="020B0609020204030204" pitchFamily="49" charset="0"/>
              </a:rPr>
              <a:t>def</a:t>
            </a:r>
            <a:r>
              <a:rPr lang="en-US" sz="1100" dirty="0">
                <a:latin typeface="Consolas" panose="020B0609020204030204" pitchFamily="49" charset="0"/>
                <a:cs typeface="Consolas" panose="020B0609020204030204" pitchFamily="49" charset="0"/>
              </a:rPr>
              <a:t> </a:t>
            </a:r>
            <a:r>
              <a:rPr lang="en-US" sz="1100" dirty="0">
                <a:solidFill>
                  <a:srgbClr val="A6E22E"/>
                </a:solidFill>
                <a:latin typeface="Consolas" panose="020B0609020204030204" pitchFamily="49" charset="0"/>
                <a:cs typeface="Consolas" panose="020B0609020204030204" pitchFamily="49" charset="0"/>
              </a:rPr>
              <a:t>area</a:t>
            </a:r>
            <a:r>
              <a:rPr lang="en-US" sz="1100" dirty="0">
                <a:solidFill>
                  <a:srgbClr val="F8F8F2"/>
                </a:solidFill>
                <a:latin typeface="Consolas" panose="020B0609020204030204" pitchFamily="49" charset="0"/>
                <a:cs typeface="Consolas" panose="020B0609020204030204" pitchFamily="49" charset="0"/>
              </a:rPr>
              <a:t>(self):</a:t>
            </a:r>
          </a:p>
          <a:p>
            <a:r>
              <a:rPr lang="en-US" sz="1100" dirty="0">
                <a:solidFill>
                  <a:srgbClr val="F8F8F2"/>
                </a:solidFill>
                <a:latin typeface="Consolas" panose="020B0609020204030204" pitchFamily="49" charset="0"/>
                <a:cs typeface="Consolas" panose="020B0609020204030204" pitchFamily="49" charset="0"/>
              </a:rPr>
              <a:t>    </a:t>
            </a:r>
            <a:r>
              <a:rPr lang="en-US" sz="1100" dirty="0">
                <a:solidFill>
                  <a:srgbClr val="66D9EF"/>
                </a:solidFill>
                <a:latin typeface="Consolas" panose="020B0609020204030204" pitchFamily="49" charset="0"/>
                <a:cs typeface="Consolas" panose="020B0609020204030204" pitchFamily="49" charset="0"/>
              </a:rPr>
              <a:t>return</a:t>
            </a:r>
            <a:r>
              <a:rPr lang="en-US" sz="1100" dirty="0">
                <a:latin typeface="Consolas" panose="020B0609020204030204" pitchFamily="49" charset="0"/>
                <a:cs typeface="Consolas" panose="020B0609020204030204" pitchFamily="49" charset="0"/>
              </a:rPr>
              <a:t> </a:t>
            </a:r>
            <a:r>
              <a:rPr lang="en-US" sz="1100" dirty="0" err="1">
                <a:solidFill>
                  <a:srgbClr val="F8F8F2"/>
                </a:solidFill>
                <a:latin typeface="Consolas" panose="020B0609020204030204" pitchFamily="49" charset="0"/>
                <a:cs typeface="Consolas" panose="020B0609020204030204" pitchFamily="49" charset="0"/>
              </a:rPr>
              <a:t>self</a:t>
            </a:r>
            <a:r>
              <a:rPr lang="en-US" sz="1100" dirty="0" err="1">
                <a:solidFill>
                  <a:srgbClr val="F92672"/>
                </a:solidFill>
                <a:latin typeface="Consolas" panose="020B0609020204030204" pitchFamily="49" charset="0"/>
                <a:cs typeface="Consolas" panose="020B0609020204030204" pitchFamily="49" charset="0"/>
              </a:rPr>
              <a:t>.</a:t>
            </a:r>
            <a:r>
              <a:rPr lang="en-US" sz="1100" dirty="0" err="1">
                <a:solidFill>
                  <a:srgbClr val="F8F8F2"/>
                </a:solidFill>
                <a:latin typeface="Consolas" panose="020B0609020204030204" pitchFamily="49" charset="0"/>
                <a:cs typeface="Consolas" panose="020B0609020204030204" pitchFamily="49" charset="0"/>
              </a:rPr>
              <a:t>largura</a:t>
            </a:r>
            <a:r>
              <a:rPr lang="en-US" sz="1100" dirty="0">
                <a:latin typeface="Consolas" panose="020B0609020204030204" pitchFamily="49" charset="0"/>
                <a:cs typeface="Consolas" panose="020B0609020204030204" pitchFamily="49" charset="0"/>
              </a:rPr>
              <a:t> </a:t>
            </a:r>
            <a:r>
              <a:rPr lang="en-US" sz="1100" dirty="0">
                <a:solidFill>
                  <a:srgbClr val="F92672"/>
                </a:solidFill>
                <a:latin typeface="Consolas" panose="020B0609020204030204" pitchFamily="49" charset="0"/>
                <a:cs typeface="Consolas" panose="020B0609020204030204" pitchFamily="49" charset="0"/>
              </a:rPr>
              <a:t>*</a:t>
            </a:r>
            <a:r>
              <a:rPr lang="en-US" sz="1100" dirty="0">
                <a:latin typeface="Consolas" panose="020B0609020204030204" pitchFamily="49" charset="0"/>
                <a:cs typeface="Consolas" panose="020B0609020204030204" pitchFamily="49" charset="0"/>
              </a:rPr>
              <a:t> </a:t>
            </a:r>
            <a:r>
              <a:rPr lang="en-US" sz="1100" dirty="0" err="1">
                <a:solidFill>
                  <a:srgbClr val="F8F8F2"/>
                </a:solidFill>
                <a:latin typeface="Consolas" panose="020B0609020204030204" pitchFamily="49" charset="0"/>
                <a:cs typeface="Consolas" panose="020B0609020204030204" pitchFamily="49" charset="0"/>
              </a:rPr>
              <a:t>self</a:t>
            </a:r>
            <a:r>
              <a:rPr lang="en-US" sz="1100" dirty="0" err="1">
                <a:solidFill>
                  <a:srgbClr val="F92672"/>
                </a:solidFill>
                <a:latin typeface="Consolas" panose="020B0609020204030204" pitchFamily="49" charset="0"/>
                <a:cs typeface="Consolas" panose="020B0609020204030204" pitchFamily="49" charset="0"/>
              </a:rPr>
              <a:t>.</a:t>
            </a:r>
            <a:r>
              <a:rPr lang="en-US" sz="1100" dirty="0" err="1">
                <a:solidFill>
                  <a:srgbClr val="F8F8F2"/>
                </a:solidFill>
                <a:latin typeface="Consolas" panose="020B0609020204030204" pitchFamily="49" charset="0"/>
                <a:cs typeface="Consolas" panose="020B0609020204030204" pitchFamily="49" charset="0"/>
              </a:rPr>
              <a:t>altura</a:t>
            </a:r>
            <a:endParaRPr lang="en-US" sz="1100" dirty="0">
              <a:solidFill>
                <a:srgbClr val="F8F8F2"/>
              </a:solidFill>
              <a:latin typeface="Consolas" panose="020B0609020204030204" pitchFamily="49" charset="0"/>
              <a:cs typeface="Consolas" panose="020B0609020204030204" pitchFamily="49" charset="0"/>
            </a:endParaRPr>
          </a:p>
          <a:p>
            <a:endParaRPr lang="en-US" sz="1100" dirty="0">
              <a:solidFill>
                <a:srgbClr val="F8F8F2"/>
              </a:solidFill>
              <a:latin typeface="Consolas" panose="020B0609020204030204" pitchFamily="49" charset="0"/>
              <a:cs typeface="Consolas" panose="020B0609020204030204" pitchFamily="49" charset="0"/>
            </a:endParaRPr>
          </a:p>
          <a:p>
            <a:r>
              <a:rPr lang="en-US" sz="1100" dirty="0" err="1">
                <a:solidFill>
                  <a:srgbClr val="F8F8F2"/>
                </a:solidFill>
                <a:latin typeface="Consolas" panose="020B0609020204030204" pitchFamily="49" charset="0"/>
                <a:cs typeface="Consolas" panose="020B0609020204030204" pitchFamily="49" charset="0"/>
              </a:rPr>
              <a:t>quadrado</a:t>
            </a:r>
            <a:r>
              <a:rPr lang="en-US" sz="1100" dirty="0">
                <a:solidFill>
                  <a:srgbClr val="F8F8F2"/>
                </a:solidFill>
                <a:latin typeface="Consolas" panose="020B0609020204030204" pitchFamily="49" charset="0"/>
                <a:cs typeface="Consolas" panose="020B0609020204030204" pitchFamily="49" charset="0"/>
              </a:rPr>
              <a:t> </a:t>
            </a:r>
            <a:r>
              <a:rPr lang="en-US" sz="1100" dirty="0">
                <a:solidFill>
                  <a:srgbClr val="F92672"/>
                </a:solidFill>
                <a:latin typeface="Consolas" panose="020B0609020204030204" pitchFamily="49" charset="0"/>
                <a:cs typeface="Consolas" panose="020B0609020204030204" pitchFamily="49" charset="0"/>
              </a:rPr>
              <a:t>=</a:t>
            </a:r>
            <a:r>
              <a:rPr lang="en-US" sz="1100" dirty="0">
                <a:solidFill>
                  <a:srgbClr val="F8F8F2"/>
                </a:solidFill>
                <a:latin typeface="Consolas" panose="020B0609020204030204" pitchFamily="49" charset="0"/>
                <a:cs typeface="Consolas" panose="020B0609020204030204" pitchFamily="49" charset="0"/>
              </a:rPr>
              <a:t> </a:t>
            </a:r>
            <a:r>
              <a:rPr lang="en-US" sz="1100" u="sng" dirty="0" err="1">
                <a:solidFill>
                  <a:srgbClr val="A6E22E"/>
                </a:solidFill>
                <a:latin typeface="Consolas" panose="020B0609020204030204" pitchFamily="49" charset="0"/>
                <a:cs typeface="Consolas" panose="020B0609020204030204" pitchFamily="49" charset="0"/>
              </a:rPr>
              <a:t>Quadrado</a:t>
            </a:r>
            <a:r>
              <a:rPr lang="en-US" sz="1100" dirty="0">
                <a:solidFill>
                  <a:srgbClr val="F8F8F2"/>
                </a:solidFill>
                <a:latin typeface="Consolas" panose="020B0609020204030204" pitchFamily="49" charset="0"/>
                <a:cs typeface="Consolas" panose="020B0609020204030204" pitchFamily="49" charset="0"/>
              </a:rPr>
              <a:t>(</a:t>
            </a:r>
            <a:r>
              <a:rPr lang="en-US" sz="1100" dirty="0">
                <a:solidFill>
                  <a:srgbClr val="AE81FF"/>
                </a:solidFill>
                <a:latin typeface="Consolas" panose="020B0609020204030204" pitchFamily="49" charset="0"/>
                <a:cs typeface="Consolas" panose="020B0609020204030204" pitchFamily="49" charset="0"/>
              </a:rPr>
              <a:t>2</a:t>
            </a:r>
            <a:r>
              <a:rPr lang="en-US" sz="1100" dirty="0">
                <a:solidFill>
                  <a:srgbClr val="F8F8F2"/>
                </a:solidFill>
                <a:latin typeface="Consolas" panose="020B0609020204030204" pitchFamily="49" charset="0"/>
                <a:cs typeface="Consolas" panose="020B0609020204030204" pitchFamily="49" charset="0"/>
              </a:rPr>
              <a:t>)</a:t>
            </a:r>
            <a:endParaRPr lang="en-US" sz="1100" dirty="0">
              <a:solidFill>
                <a:srgbClr val="00B050"/>
              </a:solidFill>
              <a:latin typeface="Consolas" panose="020B0609020204030204" pitchFamily="49" charset="0"/>
              <a:cs typeface="Consolas" panose="020B0609020204030204" pitchFamily="49" charset="0"/>
            </a:endParaRPr>
          </a:p>
          <a:p>
            <a:r>
              <a:rPr lang="en-US" sz="1100" dirty="0" err="1">
                <a:solidFill>
                  <a:srgbClr val="F8F8F2"/>
                </a:solidFill>
                <a:latin typeface="Consolas" panose="020B0609020204030204" pitchFamily="49" charset="0"/>
                <a:cs typeface="Consolas" panose="020B0609020204030204" pitchFamily="49" charset="0"/>
              </a:rPr>
              <a:t>quadrado.altura</a:t>
            </a:r>
            <a:r>
              <a:rPr lang="en-US" sz="1100" dirty="0">
                <a:solidFill>
                  <a:srgbClr val="F8F8F2"/>
                </a:solidFill>
                <a:latin typeface="Consolas" panose="020B0609020204030204" pitchFamily="49" charset="0"/>
                <a:cs typeface="Consolas" panose="020B0609020204030204" pitchFamily="49" charset="0"/>
              </a:rPr>
              <a:t> </a:t>
            </a:r>
            <a:r>
              <a:rPr lang="en-US" sz="1100" dirty="0">
                <a:solidFill>
                  <a:srgbClr val="F92672"/>
                </a:solidFill>
                <a:latin typeface="Consolas" panose="020B0609020204030204" pitchFamily="49" charset="0"/>
                <a:cs typeface="Consolas" panose="020B0609020204030204" pitchFamily="49" charset="0"/>
              </a:rPr>
              <a:t>=</a:t>
            </a:r>
            <a:r>
              <a:rPr lang="en-US" sz="1100" dirty="0">
                <a:solidFill>
                  <a:srgbClr val="F8F8F2"/>
                </a:solidFill>
                <a:latin typeface="Consolas" panose="020B0609020204030204" pitchFamily="49" charset="0"/>
                <a:cs typeface="Consolas" panose="020B0609020204030204" pitchFamily="49" charset="0"/>
              </a:rPr>
              <a:t> </a:t>
            </a:r>
            <a:r>
              <a:rPr lang="en-US" sz="1100" dirty="0">
                <a:solidFill>
                  <a:srgbClr val="AE81FF"/>
                </a:solidFill>
                <a:latin typeface="Consolas" panose="020B0609020204030204" pitchFamily="49" charset="0"/>
                <a:cs typeface="Consolas" panose="020B0609020204030204" pitchFamily="49" charset="0"/>
              </a:rPr>
              <a:t>3</a:t>
            </a:r>
          </a:p>
          <a:p>
            <a:r>
              <a:rPr lang="en-US" sz="1100" dirty="0" err="1">
                <a:solidFill>
                  <a:srgbClr val="F8F8F2"/>
                </a:solidFill>
                <a:latin typeface="Consolas" panose="020B0609020204030204" pitchFamily="49" charset="0"/>
                <a:cs typeface="Consolas" panose="020B0609020204030204" pitchFamily="49" charset="0"/>
              </a:rPr>
              <a:t>quadrado.largura</a:t>
            </a:r>
            <a:r>
              <a:rPr lang="en-US" sz="1100" dirty="0">
                <a:solidFill>
                  <a:srgbClr val="F8F8F2"/>
                </a:solidFill>
                <a:latin typeface="Consolas" panose="020B0609020204030204" pitchFamily="49" charset="0"/>
                <a:cs typeface="Consolas" panose="020B0609020204030204" pitchFamily="49" charset="0"/>
              </a:rPr>
              <a:t> </a:t>
            </a:r>
            <a:r>
              <a:rPr lang="en-US" sz="1100" dirty="0">
                <a:solidFill>
                  <a:srgbClr val="F92672"/>
                </a:solidFill>
                <a:latin typeface="Consolas" panose="020B0609020204030204" pitchFamily="49" charset="0"/>
                <a:cs typeface="Consolas" panose="020B0609020204030204" pitchFamily="49" charset="0"/>
              </a:rPr>
              <a:t>=</a:t>
            </a:r>
            <a:r>
              <a:rPr lang="en-US" sz="1100" dirty="0">
                <a:solidFill>
                  <a:srgbClr val="F8F8F2"/>
                </a:solidFill>
                <a:latin typeface="Consolas" panose="020B0609020204030204" pitchFamily="49" charset="0"/>
                <a:cs typeface="Consolas" panose="020B0609020204030204" pitchFamily="49" charset="0"/>
              </a:rPr>
              <a:t> </a:t>
            </a:r>
            <a:r>
              <a:rPr lang="en-US" sz="1100" dirty="0">
                <a:solidFill>
                  <a:srgbClr val="AE81FF"/>
                </a:solidFill>
                <a:latin typeface="Consolas" panose="020B0609020204030204" pitchFamily="49" charset="0"/>
                <a:cs typeface="Consolas" panose="020B0609020204030204" pitchFamily="49" charset="0"/>
              </a:rPr>
              <a:t>2</a:t>
            </a:r>
          </a:p>
          <a:p>
            <a:endParaRPr lang="en-US" sz="1100" dirty="0">
              <a:solidFill>
                <a:srgbClr val="00B05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09692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3" name="Google Shape;95;p18">
            <a:extLst>
              <a:ext uri="{FF2B5EF4-FFF2-40B4-BE49-F238E27FC236}">
                <a16:creationId xmlns:a16="http://schemas.microsoft.com/office/drawing/2014/main" id="{8316735F-FB20-0E42-8C3E-323327371857}"/>
              </a:ext>
            </a:extLst>
          </p:cNvPr>
          <p:cNvSpPr txBox="1"/>
          <p:nvPr/>
        </p:nvSpPr>
        <p:spPr>
          <a:xfrm>
            <a:off x="450000" y="373500"/>
            <a:ext cx="7156200" cy="5847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600" b="1" dirty="0">
                <a:latin typeface="Montserrat"/>
                <a:ea typeface="Montserrat"/>
                <a:cs typeface="Montserrat"/>
                <a:sym typeface="Montserrat"/>
              </a:rPr>
              <a:t>Herança</a:t>
            </a:r>
            <a:endParaRPr sz="2600" b="1" dirty="0">
              <a:latin typeface="Montserrat"/>
              <a:ea typeface="Montserrat"/>
              <a:cs typeface="Montserrat"/>
              <a:sym typeface="Montserrat"/>
            </a:endParaRPr>
          </a:p>
        </p:txBody>
      </p:sp>
      <p:grpSp>
        <p:nvGrpSpPr>
          <p:cNvPr id="7" name="Group 6">
            <a:extLst>
              <a:ext uri="{FF2B5EF4-FFF2-40B4-BE49-F238E27FC236}">
                <a16:creationId xmlns:a16="http://schemas.microsoft.com/office/drawing/2014/main" id="{1B4C54C4-90F9-7D45-AA5D-E92933BB0CEB}"/>
              </a:ext>
            </a:extLst>
          </p:cNvPr>
          <p:cNvGrpSpPr/>
          <p:nvPr/>
        </p:nvGrpSpPr>
        <p:grpSpPr>
          <a:xfrm>
            <a:off x="-135467" y="4105231"/>
            <a:ext cx="9279467" cy="1275666"/>
            <a:chOff x="-135467" y="4105231"/>
            <a:chExt cx="9279467" cy="1275666"/>
          </a:xfrm>
        </p:grpSpPr>
        <p:sp>
          <p:nvSpPr>
            <p:cNvPr id="8" name="Rectangle 7">
              <a:extLst>
                <a:ext uri="{FF2B5EF4-FFF2-40B4-BE49-F238E27FC236}">
                  <a16:creationId xmlns:a16="http://schemas.microsoft.com/office/drawing/2014/main" id="{3F51B02E-2AB3-2547-8649-D665D178BFB3}"/>
                </a:ext>
              </a:extLst>
            </p:cNvPr>
            <p:cNvSpPr/>
            <p:nvPr/>
          </p:nvSpPr>
          <p:spPr>
            <a:xfrm>
              <a:off x="0" y="4105231"/>
              <a:ext cx="9144000" cy="10382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11" name="Google Shape;89;p17">
              <a:extLst>
                <a:ext uri="{FF2B5EF4-FFF2-40B4-BE49-F238E27FC236}">
                  <a16:creationId xmlns:a16="http://schemas.microsoft.com/office/drawing/2014/main" id="{73A9171E-D5A1-5142-937B-97F9926D1050}"/>
                </a:ext>
              </a:extLst>
            </p:cNvPr>
            <p:cNvSpPr txBox="1"/>
            <p:nvPr/>
          </p:nvSpPr>
          <p:spPr>
            <a:xfrm>
              <a:off x="-135467" y="4303709"/>
              <a:ext cx="9144000" cy="1077188"/>
            </a:xfrm>
            <a:prstGeom prst="rect">
              <a:avLst/>
            </a:prstGeom>
            <a:noFill/>
            <a:ln>
              <a:noFill/>
            </a:ln>
          </p:spPr>
          <p:txBody>
            <a:bodyPr spcFirstLastPara="1" wrap="square" lIns="91425" tIns="91425" rIns="91425" bIns="91425" anchor="t" anchorCtr="0">
              <a:spAutoFit/>
            </a:bodyPr>
            <a:lstStyle/>
            <a:p>
              <a:pPr marL="114300" algn="ctr">
                <a:spcBef>
                  <a:spcPts val="600"/>
                </a:spcBef>
                <a:buClr>
                  <a:srgbClr val="0C343D"/>
                </a:buClr>
                <a:buSzPts val="1800"/>
                <a:defRPr/>
              </a:pPr>
              <a:r>
                <a:rPr lang="pt-BR" sz="1200" b="1" dirty="0">
                  <a:solidFill>
                    <a:srgbClr val="FA609B"/>
                  </a:solidFill>
                  <a:latin typeface="Montserrat"/>
                  <a:ea typeface="Montserrat"/>
                  <a:cs typeface="Montserrat"/>
                  <a:sym typeface="Montserrat"/>
                </a:rPr>
                <a:t>Herança </a:t>
              </a:r>
              <a:r>
                <a:rPr lang="pt-BR" sz="1200" dirty="0">
                  <a:solidFill>
                    <a:schemeClr val="bg1"/>
                  </a:solidFill>
                  <a:latin typeface="Montserrat"/>
                  <a:ea typeface="Montserrat"/>
                  <a:cs typeface="Montserrat"/>
                  <a:sym typeface="Montserrat"/>
                </a:rPr>
                <a:t>é </a:t>
              </a:r>
              <a:r>
                <a:rPr lang="en-US" sz="1200" dirty="0" err="1">
                  <a:solidFill>
                    <a:schemeClr val="bg1"/>
                  </a:solidFill>
                  <a:latin typeface="Montserrat"/>
                  <a:ea typeface="Montserrat"/>
                  <a:cs typeface="Montserrat"/>
                  <a:sym typeface="Montserrat"/>
                </a:rPr>
                <a:t>uma</a:t>
              </a:r>
              <a:r>
                <a:rPr lang="en-US" sz="1200" dirty="0">
                  <a:solidFill>
                    <a:schemeClr val="bg1"/>
                  </a:solidFill>
                  <a:latin typeface="Montserrat"/>
                  <a:ea typeface="Montserrat"/>
                  <a:cs typeface="Montserrat"/>
                  <a:sym typeface="Montserrat"/>
                </a:rPr>
                <a:t> </a:t>
              </a:r>
              <a:r>
                <a:rPr lang="en-US" sz="1200" dirty="0" err="1">
                  <a:solidFill>
                    <a:schemeClr val="bg1"/>
                  </a:solidFill>
                  <a:latin typeface="Montserrat"/>
                  <a:ea typeface="Montserrat"/>
                  <a:cs typeface="Montserrat"/>
                  <a:sym typeface="Montserrat"/>
                </a:rPr>
                <a:t>funcionalidade</a:t>
              </a:r>
              <a:r>
                <a:rPr lang="en-US" sz="1200" dirty="0">
                  <a:solidFill>
                    <a:schemeClr val="bg1"/>
                  </a:solidFill>
                  <a:latin typeface="Montserrat"/>
                  <a:ea typeface="Montserrat"/>
                  <a:cs typeface="Montserrat"/>
                  <a:sym typeface="Montserrat"/>
                </a:rPr>
                <a:t> que </a:t>
              </a:r>
              <a:r>
                <a:rPr lang="en-US" sz="1200" dirty="0" err="1">
                  <a:solidFill>
                    <a:schemeClr val="bg1"/>
                  </a:solidFill>
                  <a:latin typeface="Montserrat"/>
                  <a:ea typeface="Montserrat"/>
                  <a:cs typeface="Montserrat"/>
                  <a:sym typeface="Montserrat"/>
                </a:rPr>
                <a:t>permite</a:t>
              </a:r>
              <a:r>
                <a:rPr lang="en-US" sz="1200" dirty="0">
                  <a:solidFill>
                    <a:schemeClr val="bg1"/>
                  </a:solidFill>
                  <a:latin typeface="Montserrat"/>
                  <a:ea typeface="Montserrat"/>
                  <a:cs typeface="Montserrat"/>
                  <a:sym typeface="Montserrat"/>
                </a:rPr>
                <a:t> </a:t>
              </a:r>
              <a:r>
                <a:rPr lang="en-US" sz="1200" dirty="0" err="1">
                  <a:solidFill>
                    <a:schemeClr val="bg1"/>
                  </a:solidFill>
                  <a:latin typeface="Montserrat"/>
                  <a:ea typeface="Montserrat"/>
                  <a:cs typeface="Montserrat"/>
                  <a:sym typeface="Montserrat"/>
                </a:rPr>
                <a:t>modelar</a:t>
              </a:r>
              <a:r>
                <a:rPr lang="en-US" sz="1200" dirty="0">
                  <a:solidFill>
                    <a:schemeClr val="bg1"/>
                  </a:solidFill>
                  <a:latin typeface="Montserrat"/>
                  <a:ea typeface="Montserrat"/>
                  <a:cs typeface="Montserrat"/>
                  <a:sym typeface="Montserrat"/>
                </a:rPr>
                <a:t> </a:t>
              </a:r>
              <a:r>
                <a:rPr lang="en-US" sz="1200" dirty="0" err="1">
                  <a:solidFill>
                    <a:schemeClr val="bg1"/>
                  </a:solidFill>
                  <a:latin typeface="Montserrat"/>
                  <a:ea typeface="Montserrat"/>
                  <a:cs typeface="Montserrat"/>
                  <a:sym typeface="Montserrat"/>
                </a:rPr>
                <a:t>relações</a:t>
              </a:r>
              <a:r>
                <a:rPr lang="en-US" sz="1200" dirty="0">
                  <a:solidFill>
                    <a:schemeClr val="bg1"/>
                  </a:solidFill>
                  <a:latin typeface="Montserrat"/>
                  <a:ea typeface="Montserrat"/>
                  <a:cs typeface="Montserrat"/>
                  <a:sym typeface="Montserrat"/>
                </a:rPr>
                <a:t> do </a:t>
              </a:r>
              <a:r>
                <a:rPr lang="en-US" sz="1200" dirty="0" err="1">
                  <a:solidFill>
                    <a:schemeClr val="bg1"/>
                  </a:solidFill>
                  <a:latin typeface="Montserrat"/>
                  <a:ea typeface="Montserrat"/>
                  <a:cs typeface="Montserrat"/>
                  <a:sym typeface="Montserrat"/>
                </a:rPr>
                <a:t>tipo</a:t>
              </a:r>
              <a:r>
                <a:rPr lang="en-US" sz="1200" dirty="0">
                  <a:solidFill>
                    <a:schemeClr val="bg1"/>
                  </a:solidFill>
                  <a:latin typeface="Montserrat"/>
                  <a:ea typeface="Montserrat"/>
                  <a:cs typeface="Montserrat"/>
                  <a:sym typeface="Montserrat"/>
                </a:rPr>
                <a:t> [</a:t>
              </a:r>
              <a:r>
                <a:rPr lang="en-US" sz="1200" dirty="0" err="1">
                  <a:solidFill>
                    <a:schemeClr val="bg1"/>
                  </a:solidFill>
                  <a:latin typeface="Montserrat"/>
                  <a:ea typeface="Montserrat"/>
                  <a:cs typeface="Montserrat"/>
                  <a:sym typeface="Montserrat"/>
                </a:rPr>
                <a:t>uma</a:t>
              </a:r>
              <a:r>
                <a:rPr lang="en-US" sz="1200" dirty="0">
                  <a:solidFill>
                    <a:schemeClr val="bg1"/>
                  </a:solidFill>
                  <a:latin typeface="Montserrat"/>
                  <a:ea typeface="Montserrat"/>
                  <a:cs typeface="Montserrat"/>
                  <a:sym typeface="Montserrat"/>
                </a:rPr>
                <a:t> </a:t>
              </a:r>
              <a:r>
                <a:rPr lang="en-US" sz="1200" dirty="0" err="1">
                  <a:solidFill>
                    <a:schemeClr val="bg1"/>
                  </a:solidFill>
                  <a:latin typeface="Montserrat"/>
                  <a:ea typeface="Montserrat"/>
                  <a:cs typeface="Montserrat"/>
                  <a:sym typeface="Montserrat"/>
                </a:rPr>
                <a:t>classe</a:t>
              </a:r>
              <a:r>
                <a:rPr lang="en-US" sz="1200" dirty="0">
                  <a:solidFill>
                    <a:schemeClr val="bg1"/>
                  </a:solidFill>
                  <a:latin typeface="Montserrat"/>
                  <a:ea typeface="Montserrat"/>
                  <a:cs typeface="Montserrat"/>
                  <a:sym typeface="Montserrat"/>
                </a:rPr>
                <a:t>] </a:t>
              </a:r>
              <a:r>
                <a:rPr lang="en-US" sz="1200" b="1" dirty="0">
                  <a:solidFill>
                    <a:srgbClr val="FA609B"/>
                  </a:solidFill>
                  <a:latin typeface="Montserrat"/>
                  <a:sym typeface="Montserrat"/>
                </a:rPr>
                <a:t>“</a:t>
              </a:r>
              <a:r>
                <a:rPr lang="en-US" sz="1200" b="1" dirty="0" err="1">
                  <a:solidFill>
                    <a:srgbClr val="FA609B"/>
                  </a:solidFill>
                  <a:latin typeface="Montserrat"/>
                  <a:sym typeface="Montserrat"/>
                </a:rPr>
                <a:t>é</a:t>
              </a:r>
              <a:r>
                <a:rPr lang="en-US" sz="1200" b="1" dirty="0">
                  <a:solidFill>
                    <a:srgbClr val="FA609B"/>
                  </a:solidFill>
                  <a:latin typeface="Montserrat"/>
                  <a:sym typeface="Montserrat"/>
                </a:rPr>
                <a:t>” </a:t>
              </a:r>
              <a:r>
                <a:rPr lang="en-US" sz="1200" dirty="0">
                  <a:solidFill>
                    <a:schemeClr val="bg1"/>
                  </a:solidFill>
                  <a:latin typeface="Montserrat"/>
                  <a:ea typeface="Montserrat"/>
                  <a:cs typeface="Montserrat"/>
                  <a:sym typeface="Montserrat"/>
                </a:rPr>
                <a:t>do </a:t>
              </a:r>
              <a:r>
                <a:rPr lang="en-US" sz="1200" dirty="0" err="1">
                  <a:solidFill>
                    <a:schemeClr val="bg1"/>
                  </a:solidFill>
                  <a:latin typeface="Montserrat"/>
                  <a:ea typeface="Montserrat"/>
                  <a:cs typeface="Montserrat"/>
                  <a:sym typeface="Montserrat"/>
                </a:rPr>
                <a:t>mesmo</a:t>
              </a:r>
              <a:r>
                <a:rPr lang="en-US" sz="1200" dirty="0">
                  <a:solidFill>
                    <a:schemeClr val="bg1"/>
                  </a:solidFill>
                  <a:latin typeface="Montserrat"/>
                  <a:ea typeface="Montserrat"/>
                  <a:cs typeface="Montserrat"/>
                  <a:sym typeface="Montserrat"/>
                </a:rPr>
                <a:t> </a:t>
              </a:r>
              <a:r>
                <a:rPr lang="en-US" sz="1200" dirty="0" err="1">
                  <a:solidFill>
                    <a:schemeClr val="bg1"/>
                  </a:solidFill>
                  <a:latin typeface="Montserrat"/>
                  <a:ea typeface="Montserrat"/>
                  <a:cs typeface="Montserrat"/>
                  <a:sym typeface="Montserrat"/>
                </a:rPr>
                <a:t>tipo</a:t>
              </a:r>
              <a:r>
                <a:rPr lang="en-US" sz="1200" dirty="0">
                  <a:solidFill>
                    <a:schemeClr val="bg1"/>
                  </a:solidFill>
                  <a:latin typeface="Montserrat"/>
                  <a:ea typeface="Montserrat"/>
                  <a:cs typeface="Montserrat"/>
                  <a:sym typeface="Montserrat"/>
                </a:rPr>
                <a:t> de </a:t>
              </a:r>
              <a:r>
                <a:rPr lang="en-US" sz="1200" dirty="0" err="1">
                  <a:solidFill>
                    <a:schemeClr val="bg1"/>
                  </a:solidFill>
                  <a:latin typeface="Montserrat"/>
                  <a:ea typeface="Montserrat"/>
                  <a:cs typeface="Montserrat"/>
                  <a:sym typeface="Montserrat"/>
                </a:rPr>
                <a:t>outra</a:t>
              </a:r>
              <a:r>
                <a:rPr lang="en-US" sz="1200" dirty="0">
                  <a:solidFill>
                    <a:schemeClr val="bg1"/>
                  </a:solidFill>
                  <a:latin typeface="Montserrat"/>
                  <a:ea typeface="Montserrat"/>
                  <a:cs typeface="Montserrat"/>
                  <a:sym typeface="Montserrat"/>
                </a:rPr>
                <a:t>. A </a:t>
              </a:r>
              <a:r>
                <a:rPr lang="en-US" sz="1200" dirty="0" err="1">
                  <a:solidFill>
                    <a:schemeClr val="bg1"/>
                  </a:solidFill>
                  <a:latin typeface="Montserrat"/>
                  <a:ea typeface="Montserrat"/>
                  <a:cs typeface="Montserrat"/>
                  <a:sym typeface="Montserrat"/>
                </a:rPr>
                <a:t>herança</a:t>
              </a:r>
              <a:r>
                <a:rPr lang="en-US" sz="1200" dirty="0">
                  <a:solidFill>
                    <a:schemeClr val="bg1"/>
                  </a:solidFill>
                  <a:latin typeface="Montserrat"/>
                  <a:ea typeface="Montserrat"/>
                  <a:cs typeface="Montserrat"/>
                  <a:sym typeface="Montserrat"/>
                </a:rPr>
                <a:t> </a:t>
              </a:r>
              <a:r>
                <a:rPr lang="en-US" sz="1200" dirty="0" err="1">
                  <a:solidFill>
                    <a:schemeClr val="bg1"/>
                  </a:solidFill>
                  <a:latin typeface="Montserrat"/>
                  <a:ea typeface="Montserrat"/>
                  <a:cs typeface="Montserrat"/>
                  <a:sym typeface="Montserrat"/>
                </a:rPr>
                <a:t>funciona</a:t>
              </a:r>
              <a:r>
                <a:rPr lang="en-US" sz="1200" dirty="0">
                  <a:solidFill>
                    <a:schemeClr val="bg1"/>
                  </a:solidFill>
                  <a:latin typeface="Montserrat"/>
                  <a:ea typeface="Montserrat"/>
                  <a:cs typeface="Montserrat"/>
                  <a:sym typeface="Montserrat"/>
                </a:rPr>
                <a:t> de </a:t>
              </a:r>
              <a:r>
                <a:rPr lang="en-US" sz="1200" dirty="0" err="1">
                  <a:solidFill>
                    <a:schemeClr val="bg1"/>
                  </a:solidFill>
                  <a:latin typeface="Montserrat"/>
                  <a:ea typeface="Montserrat"/>
                  <a:cs typeface="Montserrat"/>
                  <a:sym typeface="Montserrat"/>
                </a:rPr>
                <a:t>maneira</a:t>
              </a:r>
              <a:r>
                <a:rPr lang="en-US" sz="1200" dirty="0">
                  <a:solidFill>
                    <a:schemeClr val="bg1"/>
                  </a:solidFill>
                  <a:latin typeface="Montserrat"/>
                  <a:ea typeface="Montserrat"/>
                  <a:cs typeface="Montserrat"/>
                  <a:sym typeface="Montserrat"/>
                </a:rPr>
                <a:t> </a:t>
              </a:r>
              <a:r>
                <a:rPr lang="en-US" sz="1200" b="1" dirty="0" err="1">
                  <a:solidFill>
                    <a:srgbClr val="FA609B"/>
                  </a:solidFill>
                  <a:latin typeface="Montserrat"/>
                  <a:sym typeface="Montserrat"/>
                </a:rPr>
                <a:t>transitiva</a:t>
              </a:r>
              <a:r>
                <a:rPr lang="en-US" sz="1200" dirty="0">
                  <a:solidFill>
                    <a:schemeClr val="bg1"/>
                  </a:solidFill>
                  <a:latin typeface="Montserrat"/>
                  <a:ea typeface="Montserrat"/>
                  <a:cs typeface="Montserrat"/>
                  <a:sym typeface="Montserrat"/>
                </a:rPr>
                <a:t> e Python </a:t>
              </a:r>
              <a:r>
                <a:rPr lang="en-US" sz="1200" dirty="0" err="1">
                  <a:solidFill>
                    <a:schemeClr val="bg1"/>
                  </a:solidFill>
                  <a:latin typeface="Montserrat"/>
                  <a:ea typeface="Montserrat"/>
                  <a:cs typeface="Montserrat"/>
                  <a:sym typeface="Montserrat"/>
                </a:rPr>
                <a:t>permite</a:t>
              </a:r>
              <a:r>
                <a:rPr lang="en-US" sz="1200" dirty="0">
                  <a:solidFill>
                    <a:schemeClr val="bg1"/>
                  </a:solidFill>
                  <a:latin typeface="Montserrat"/>
                  <a:ea typeface="Montserrat"/>
                  <a:cs typeface="Montserrat"/>
                  <a:sym typeface="Montserrat"/>
                </a:rPr>
                <a:t> o </a:t>
              </a:r>
              <a:r>
                <a:rPr lang="en-US" sz="1200" dirty="0" err="1">
                  <a:solidFill>
                    <a:schemeClr val="bg1"/>
                  </a:solidFill>
                  <a:latin typeface="Montserrat"/>
                  <a:ea typeface="Montserrat"/>
                  <a:cs typeface="Montserrat"/>
                  <a:sym typeface="Montserrat"/>
                </a:rPr>
                <a:t>uso</a:t>
              </a:r>
              <a:r>
                <a:rPr lang="en-US" sz="1200" dirty="0">
                  <a:solidFill>
                    <a:schemeClr val="bg1"/>
                  </a:solidFill>
                  <a:latin typeface="Montserrat"/>
                  <a:ea typeface="Montserrat"/>
                  <a:cs typeface="Montserrat"/>
                  <a:sym typeface="Montserrat"/>
                </a:rPr>
                <a:t> de </a:t>
              </a:r>
              <a:r>
                <a:rPr lang="en-US" sz="1200" b="1" dirty="0" err="1">
                  <a:solidFill>
                    <a:srgbClr val="FA609B"/>
                  </a:solidFill>
                  <a:latin typeface="Montserrat"/>
                  <a:sym typeface="Montserrat"/>
                </a:rPr>
                <a:t>herança</a:t>
              </a:r>
              <a:r>
                <a:rPr lang="en-US" sz="1200" b="1" dirty="0">
                  <a:solidFill>
                    <a:srgbClr val="FA609B"/>
                  </a:solidFill>
                  <a:latin typeface="Montserrat"/>
                  <a:sym typeface="Montserrat"/>
                </a:rPr>
                <a:t> </a:t>
              </a:r>
              <a:r>
                <a:rPr lang="en-US" sz="1200" b="1" dirty="0" err="1">
                  <a:solidFill>
                    <a:srgbClr val="FA609B"/>
                  </a:solidFill>
                  <a:latin typeface="Montserrat"/>
                  <a:sym typeface="Montserrat"/>
                </a:rPr>
                <a:t>múltipla</a:t>
              </a:r>
              <a:r>
                <a:rPr lang="en-US" sz="1200" dirty="0">
                  <a:solidFill>
                    <a:schemeClr val="bg1"/>
                  </a:solidFill>
                  <a:latin typeface="Montserrat"/>
                  <a:ea typeface="Montserrat"/>
                  <a:cs typeface="Montserrat"/>
                  <a:sym typeface="Montserrat"/>
                </a:rPr>
                <a:t>, </a:t>
              </a:r>
              <a:r>
                <a:rPr lang="en-US" sz="1200" dirty="0" err="1">
                  <a:solidFill>
                    <a:schemeClr val="bg1"/>
                  </a:solidFill>
                  <a:latin typeface="Montserrat"/>
                  <a:ea typeface="Montserrat"/>
                  <a:cs typeface="Montserrat"/>
                  <a:sym typeface="Montserrat"/>
                </a:rPr>
                <a:t>apesar</a:t>
              </a:r>
              <a:r>
                <a:rPr lang="en-US" sz="1200" dirty="0">
                  <a:solidFill>
                    <a:schemeClr val="bg1"/>
                  </a:solidFill>
                  <a:latin typeface="Montserrat"/>
                  <a:ea typeface="Montserrat"/>
                  <a:cs typeface="Montserrat"/>
                  <a:sym typeface="Montserrat"/>
                </a:rPr>
                <a:t> de ser </a:t>
              </a:r>
              <a:r>
                <a:rPr lang="en-US" sz="1200" dirty="0" err="1">
                  <a:solidFill>
                    <a:schemeClr val="bg1"/>
                  </a:solidFill>
                  <a:latin typeface="Montserrat"/>
                  <a:ea typeface="Montserrat"/>
                  <a:cs typeface="Montserrat"/>
                  <a:sym typeface="Montserrat"/>
                </a:rPr>
                <a:t>uma</a:t>
              </a:r>
              <a:r>
                <a:rPr lang="en-US" sz="1200" dirty="0">
                  <a:solidFill>
                    <a:schemeClr val="bg1"/>
                  </a:solidFill>
                  <a:latin typeface="Montserrat"/>
                  <a:ea typeface="Montserrat"/>
                  <a:cs typeface="Montserrat"/>
                  <a:sym typeface="Montserrat"/>
                </a:rPr>
                <a:t> </a:t>
              </a:r>
              <a:r>
                <a:rPr lang="en-US" sz="1200" dirty="0" err="1">
                  <a:solidFill>
                    <a:schemeClr val="bg1"/>
                  </a:solidFill>
                  <a:latin typeface="Montserrat"/>
                  <a:ea typeface="Montserrat"/>
                  <a:cs typeface="Montserrat"/>
                  <a:sym typeface="Montserrat"/>
                </a:rPr>
                <a:t>funcionalidade</a:t>
              </a:r>
              <a:r>
                <a:rPr lang="en-US" sz="1200" dirty="0">
                  <a:solidFill>
                    <a:schemeClr val="bg1"/>
                  </a:solidFill>
                  <a:latin typeface="Montserrat"/>
                  <a:ea typeface="Montserrat"/>
                  <a:cs typeface="Montserrat"/>
                  <a:sym typeface="Montserrat"/>
                </a:rPr>
                <a:t> que </a:t>
              </a:r>
              <a:r>
                <a:rPr lang="en-US" sz="1200" dirty="0" err="1">
                  <a:solidFill>
                    <a:schemeClr val="bg1"/>
                  </a:solidFill>
                  <a:latin typeface="Montserrat"/>
                  <a:ea typeface="Montserrat"/>
                  <a:cs typeface="Montserrat"/>
                  <a:sym typeface="Montserrat"/>
                </a:rPr>
                <a:t>exige</a:t>
              </a:r>
              <a:r>
                <a:rPr lang="en-US" sz="1200" dirty="0">
                  <a:solidFill>
                    <a:schemeClr val="bg1"/>
                  </a:solidFill>
                  <a:latin typeface="Montserrat"/>
                  <a:ea typeface="Montserrat"/>
                  <a:cs typeface="Montserrat"/>
                  <a:sym typeface="Montserrat"/>
                </a:rPr>
                <a:t> </a:t>
              </a:r>
              <a:r>
                <a:rPr lang="en-US" sz="1200" dirty="0" err="1">
                  <a:solidFill>
                    <a:schemeClr val="bg1"/>
                  </a:solidFill>
                  <a:latin typeface="Montserrat"/>
                  <a:ea typeface="Montserrat"/>
                  <a:cs typeface="Montserrat"/>
                  <a:sym typeface="Montserrat"/>
                </a:rPr>
                <a:t>muita</a:t>
              </a:r>
              <a:r>
                <a:rPr lang="en-US" sz="1200" dirty="0">
                  <a:solidFill>
                    <a:schemeClr val="bg1"/>
                  </a:solidFill>
                  <a:latin typeface="Montserrat"/>
                  <a:ea typeface="Montserrat"/>
                  <a:cs typeface="Montserrat"/>
                  <a:sym typeface="Montserrat"/>
                </a:rPr>
                <a:t> cautela.</a:t>
              </a:r>
            </a:p>
            <a:p>
              <a:pPr marL="114300" lvl="0" algn="ctr">
                <a:spcBef>
                  <a:spcPts val="600"/>
                </a:spcBef>
                <a:buClr>
                  <a:srgbClr val="0C343D"/>
                </a:buClr>
                <a:buSzPts val="1800"/>
                <a:defRPr/>
              </a:pPr>
              <a:endParaRPr lang="pt-BR" sz="1200" dirty="0">
                <a:solidFill>
                  <a:schemeClr val="bg1"/>
                </a:solidFill>
                <a:latin typeface="Montserrat"/>
                <a:ea typeface="Montserrat"/>
                <a:cs typeface="Montserrat"/>
                <a:sym typeface="Montserrat"/>
              </a:endParaRPr>
            </a:p>
          </p:txBody>
        </p:sp>
      </p:grpSp>
      <p:sp>
        <p:nvSpPr>
          <p:cNvPr id="12" name="Google Shape;89;p17">
            <a:extLst>
              <a:ext uri="{FF2B5EF4-FFF2-40B4-BE49-F238E27FC236}">
                <a16:creationId xmlns:a16="http://schemas.microsoft.com/office/drawing/2014/main" id="{2277B336-27BF-1949-865F-46163B1189C3}"/>
              </a:ext>
            </a:extLst>
          </p:cNvPr>
          <p:cNvSpPr txBox="1"/>
          <p:nvPr/>
        </p:nvSpPr>
        <p:spPr>
          <a:xfrm>
            <a:off x="1279603" y="1623502"/>
            <a:ext cx="1366734" cy="477023"/>
          </a:xfrm>
          <a:prstGeom prst="rect">
            <a:avLst/>
          </a:prstGeom>
          <a:noFill/>
          <a:ln w="28575">
            <a:solidFill>
              <a:srgbClr val="FA609B"/>
            </a:solid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114300" algn="ctr">
              <a:spcBef>
                <a:spcPts val="600"/>
              </a:spcBef>
              <a:buClr>
                <a:srgbClr val="0C343D"/>
              </a:buClr>
              <a:buSzPts val="1800"/>
              <a:defRPr sz="1200">
                <a:latin typeface="Consolas" panose="020B0609020204030204" pitchFamily="49" charset="0"/>
                <a:ea typeface="Montserrat"/>
                <a:cs typeface="Consolas" panose="020B0609020204030204" pitchFamily="49" charset="0"/>
              </a:defRPr>
            </a:lvl1pPr>
          </a:lstStyle>
          <a:p>
            <a:r>
              <a:rPr lang="pt-BR" sz="1100">
                <a:sym typeface="Montserrat"/>
              </a:rPr>
              <a:t>Pessoa</a:t>
            </a:r>
            <a:endParaRPr lang="pt-BR" sz="1100" dirty="0">
              <a:sym typeface="Montserrat"/>
            </a:endParaRPr>
          </a:p>
        </p:txBody>
      </p:sp>
      <p:sp>
        <p:nvSpPr>
          <p:cNvPr id="13" name="Google Shape;89;p17">
            <a:extLst>
              <a:ext uri="{FF2B5EF4-FFF2-40B4-BE49-F238E27FC236}">
                <a16:creationId xmlns:a16="http://schemas.microsoft.com/office/drawing/2014/main" id="{20F11FB3-DE36-6942-8793-5B7162A08B27}"/>
              </a:ext>
            </a:extLst>
          </p:cNvPr>
          <p:cNvSpPr txBox="1"/>
          <p:nvPr/>
        </p:nvSpPr>
        <p:spPr>
          <a:xfrm>
            <a:off x="1268314" y="2734806"/>
            <a:ext cx="1391345" cy="477023"/>
          </a:xfrm>
          <a:prstGeom prst="rect">
            <a:avLst/>
          </a:prstGeom>
          <a:noFill/>
          <a:ln w="28575">
            <a:solidFill>
              <a:srgbClr val="FA609B"/>
            </a:solid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lgn="ctr">
              <a:spcBef>
                <a:spcPts val="600"/>
              </a:spcBef>
              <a:buClr>
                <a:srgbClr val="0C343D"/>
              </a:buClr>
              <a:buSzPts val="1800"/>
              <a:defRPr sz="1200">
                <a:latin typeface="Consolas" panose="020B0609020204030204" pitchFamily="49" charset="0"/>
                <a:ea typeface="Montserrat"/>
                <a:cs typeface="Consolas" panose="020B0609020204030204" pitchFamily="49" charset="0"/>
              </a:defRPr>
            </a:lvl1pPr>
          </a:lstStyle>
          <a:p>
            <a:r>
              <a:rPr lang="pt-BR" sz="1100" dirty="0">
                <a:sym typeface="Montserrat"/>
              </a:rPr>
              <a:t>Estudante</a:t>
            </a:r>
          </a:p>
        </p:txBody>
      </p:sp>
      <p:cxnSp>
        <p:nvCxnSpPr>
          <p:cNvPr id="14" name="Straight Connector 13">
            <a:extLst>
              <a:ext uri="{FF2B5EF4-FFF2-40B4-BE49-F238E27FC236}">
                <a16:creationId xmlns:a16="http://schemas.microsoft.com/office/drawing/2014/main" id="{8F40A051-B26A-D346-B9ED-5B5B15491864}"/>
              </a:ext>
            </a:extLst>
          </p:cNvPr>
          <p:cNvCxnSpPr>
            <a:cxnSpLocks/>
            <a:stCxn id="12" idx="2"/>
            <a:endCxn id="13" idx="0"/>
          </p:cNvCxnSpPr>
          <p:nvPr/>
        </p:nvCxnSpPr>
        <p:spPr>
          <a:xfrm>
            <a:off x="1962970" y="2069748"/>
            <a:ext cx="1017" cy="665058"/>
          </a:xfrm>
          <a:prstGeom prst="line">
            <a:avLst/>
          </a:prstGeom>
          <a:ln w="28575">
            <a:solidFill>
              <a:srgbClr val="FA609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A3CAA39D-2E54-0F40-B30F-EF4F7165F9C1}"/>
              </a:ext>
            </a:extLst>
          </p:cNvPr>
          <p:cNvGrpSpPr/>
          <p:nvPr/>
        </p:nvGrpSpPr>
        <p:grpSpPr>
          <a:xfrm>
            <a:off x="3349351" y="1074259"/>
            <a:ext cx="1579728" cy="2751677"/>
            <a:chOff x="7164566" y="1190539"/>
            <a:chExt cx="1579728" cy="2751677"/>
          </a:xfrm>
        </p:grpSpPr>
        <p:sp>
          <p:nvSpPr>
            <p:cNvPr id="22" name="Google Shape;89;p17">
              <a:extLst>
                <a:ext uri="{FF2B5EF4-FFF2-40B4-BE49-F238E27FC236}">
                  <a16:creationId xmlns:a16="http://schemas.microsoft.com/office/drawing/2014/main" id="{AE122CB7-D634-8D4E-A73C-419650BADAD1}"/>
                </a:ext>
              </a:extLst>
            </p:cNvPr>
            <p:cNvSpPr txBox="1"/>
            <p:nvPr/>
          </p:nvSpPr>
          <p:spPr>
            <a:xfrm>
              <a:off x="7271063" y="1190539"/>
              <a:ext cx="1366734" cy="446246"/>
            </a:xfrm>
            <a:prstGeom prst="rect">
              <a:avLst/>
            </a:prstGeom>
            <a:noFill/>
            <a:ln w="28575">
              <a:solidFill>
                <a:srgbClr val="FA609B"/>
              </a:solidFill>
            </a:ln>
          </p:spPr>
          <p:txBody>
            <a:bodyPr spcFirstLastPara="1" wrap="square" lIns="91425" tIns="91425" rIns="91425" bIns="91425" anchor="t" anchorCtr="0">
              <a:spAutoFit/>
            </a:bodyPr>
            <a:lstStyle/>
            <a:p>
              <a:pPr marL="114300" lvl="0" algn="ctr">
                <a:spcBef>
                  <a:spcPts val="600"/>
                </a:spcBef>
                <a:buClr>
                  <a:srgbClr val="0C343D"/>
                </a:buClr>
                <a:buSzPts val="1800"/>
                <a:defRPr/>
              </a:pPr>
              <a:r>
                <a:rPr lang="pt-BR" sz="1200" dirty="0">
                  <a:latin typeface="Consolas" panose="020B0609020204030204" pitchFamily="49" charset="0"/>
                  <a:ea typeface="Montserrat"/>
                  <a:cs typeface="Consolas" panose="020B0609020204030204" pitchFamily="49" charset="0"/>
                  <a:sym typeface="Montserrat"/>
                </a:rPr>
                <a:t>Pessoa</a:t>
              </a:r>
              <a:endParaRPr lang="pt-BR" sz="1200" b="1" dirty="0">
                <a:solidFill>
                  <a:srgbClr val="FA609B"/>
                </a:solidFill>
                <a:latin typeface="Consolas" panose="020B0609020204030204" pitchFamily="49" charset="0"/>
                <a:cs typeface="Consolas" panose="020B0609020204030204" pitchFamily="49" charset="0"/>
                <a:sym typeface="Montserrat"/>
              </a:endParaRPr>
            </a:p>
          </p:txBody>
        </p:sp>
        <p:sp>
          <p:nvSpPr>
            <p:cNvPr id="23" name="Google Shape;89;p17">
              <a:extLst>
                <a:ext uri="{FF2B5EF4-FFF2-40B4-BE49-F238E27FC236}">
                  <a16:creationId xmlns:a16="http://schemas.microsoft.com/office/drawing/2014/main" id="{85C1D545-5174-894B-B0F6-A35621FE472D}"/>
                </a:ext>
              </a:extLst>
            </p:cNvPr>
            <p:cNvSpPr txBox="1"/>
            <p:nvPr/>
          </p:nvSpPr>
          <p:spPr>
            <a:xfrm>
              <a:off x="7259774" y="2301843"/>
              <a:ext cx="1391345" cy="446246"/>
            </a:xfrm>
            <a:prstGeom prst="rect">
              <a:avLst/>
            </a:prstGeom>
            <a:noFill/>
            <a:ln w="28575">
              <a:solidFill>
                <a:srgbClr val="FA609B"/>
              </a:solidFill>
            </a:ln>
          </p:spPr>
          <p:txBody>
            <a:bodyPr spcFirstLastPara="1" wrap="square" lIns="91425" tIns="91425" rIns="91425" bIns="91425" anchor="t" anchorCtr="0">
              <a:spAutoFit/>
            </a:bodyPr>
            <a:lstStyle/>
            <a:p>
              <a:pPr marL="114300" lvl="0" algn="ctr">
                <a:spcBef>
                  <a:spcPts val="600"/>
                </a:spcBef>
                <a:buClr>
                  <a:srgbClr val="0C343D"/>
                </a:buClr>
                <a:buSzPts val="1800"/>
                <a:defRPr/>
              </a:pPr>
              <a:r>
                <a:rPr lang="pt-BR" sz="1200" dirty="0">
                  <a:latin typeface="Consolas" panose="020B0609020204030204" pitchFamily="49" charset="0"/>
                  <a:ea typeface="Montserrat"/>
                  <a:cs typeface="Consolas" panose="020B0609020204030204" pitchFamily="49" charset="0"/>
                  <a:sym typeface="Montserrat"/>
                </a:rPr>
                <a:t>Trabalhador</a:t>
              </a:r>
              <a:endParaRPr lang="pt-BR" sz="1200" b="1" dirty="0">
                <a:solidFill>
                  <a:srgbClr val="FA609B"/>
                </a:solidFill>
                <a:latin typeface="Consolas" panose="020B0609020204030204" pitchFamily="49" charset="0"/>
                <a:cs typeface="Consolas" panose="020B0609020204030204" pitchFamily="49" charset="0"/>
                <a:sym typeface="Montserrat"/>
              </a:endParaRPr>
            </a:p>
          </p:txBody>
        </p:sp>
        <p:cxnSp>
          <p:nvCxnSpPr>
            <p:cNvPr id="24" name="Straight Connector 23">
              <a:extLst>
                <a:ext uri="{FF2B5EF4-FFF2-40B4-BE49-F238E27FC236}">
                  <a16:creationId xmlns:a16="http://schemas.microsoft.com/office/drawing/2014/main" id="{356177C5-3AE2-D947-BCB1-CB92A357D031}"/>
                </a:ext>
              </a:extLst>
            </p:cNvPr>
            <p:cNvCxnSpPr>
              <a:cxnSpLocks/>
              <a:stCxn id="22" idx="2"/>
              <a:endCxn id="23" idx="0"/>
            </p:cNvCxnSpPr>
            <p:nvPr/>
          </p:nvCxnSpPr>
          <p:spPr>
            <a:xfrm>
              <a:off x="7954430" y="1636785"/>
              <a:ext cx="1017" cy="665058"/>
            </a:xfrm>
            <a:prstGeom prst="line">
              <a:avLst/>
            </a:prstGeom>
            <a:ln w="28575">
              <a:solidFill>
                <a:srgbClr val="FA609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Google Shape;89;p17">
              <a:extLst>
                <a:ext uri="{FF2B5EF4-FFF2-40B4-BE49-F238E27FC236}">
                  <a16:creationId xmlns:a16="http://schemas.microsoft.com/office/drawing/2014/main" id="{96D62ADF-1226-B347-B1CA-BF4A448EC27E}"/>
                </a:ext>
              </a:extLst>
            </p:cNvPr>
            <p:cNvSpPr txBox="1"/>
            <p:nvPr/>
          </p:nvSpPr>
          <p:spPr>
            <a:xfrm>
              <a:off x="7164566" y="3495970"/>
              <a:ext cx="1579728" cy="446246"/>
            </a:xfrm>
            <a:prstGeom prst="rect">
              <a:avLst/>
            </a:prstGeom>
            <a:noFill/>
            <a:ln w="28575">
              <a:solidFill>
                <a:srgbClr val="FA609B"/>
              </a:solidFill>
            </a:ln>
          </p:spPr>
          <p:txBody>
            <a:bodyPr spcFirstLastPara="1" wrap="square" lIns="91425" tIns="91425" rIns="91425" bIns="91425" anchor="t" anchorCtr="0">
              <a:spAutoFit/>
            </a:bodyPr>
            <a:lstStyle/>
            <a:p>
              <a:pPr marL="114300" lvl="0" algn="ctr">
                <a:spcBef>
                  <a:spcPts val="600"/>
                </a:spcBef>
                <a:buClr>
                  <a:srgbClr val="0C343D"/>
                </a:buClr>
                <a:buSzPts val="1800"/>
                <a:defRPr/>
              </a:pPr>
              <a:r>
                <a:rPr lang="pt-BR" sz="1200" dirty="0">
                  <a:latin typeface="Consolas" panose="020B0609020204030204" pitchFamily="49" charset="0"/>
                  <a:ea typeface="Montserrat"/>
                  <a:cs typeface="Consolas" panose="020B0609020204030204" pitchFamily="49" charset="0"/>
                  <a:sym typeface="Montserrat"/>
                </a:rPr>
                <a:t>Professor</a:t>
              </a:r>
              <a:endParaRPr lang="pt-BR" sz="1200" b="1" dirty="0">
                <a:solidFill>
                  <a:srgbClr val="FA609B"/>
                </a:solidFill>
                <a:latin typeface="Consolas" panose="020B0609020204030204" pitchFamily="49" charset="0"/>
                <a:cs typeface="Consolas" panose="020B0609020204030204" pitchFamily="49" charset="0"/>
                <a:sym typeface="Montserrat"/>
              </a:endParaRPr>
            </a:p>
          </p:txBody>
        </p:sp>
        <p:cxnSp>
          <p:nvCxnSpPr>
            <p:cNvPr id="26" name="Straight Connector 25">
              <a:extLst>
                <a:ext uri="{FF2B5EF4-FFF2-40B4-BE49-F238E27FC236}">
                  <a16:creationId xmlns:a16="http://schemas.microsoft.com/office/drawing/2014/main" id="{72ACE455-1F28-6B4C-B6B6-DCE97A389581}"/>
                </a:ext>
              </a:extLst>
            </p:cNvPr>
            <p:cNvCxnSpPr>
              <a:cxnSpLocks/>
              <a:stCxn id="23" idx="2"/>
              <a:endCxn id="25" idx="0"/>
            </p:cNvCxnSpPr>
            <p:nvPr/>
          </p:nvCxnSpPr>
          <p:spPr>
            <a:xfrm flipH="1">
              <a:off x="7954430" y="2748089"/>
              <a:ext cx="1017" cy="747881"/>
            </a:xfrm>
            <a:prstGeom prst="line">
              <a:avLst/>
            </a:prstGeom>
            <a:ln w="28575">
              <a:solidFill>
                <a:srgbClr val="FA609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E155974B-D895-2347-BA16-5F0FB8EA8D22}"/>
              </a:ext>
            </a:extLst>
          </p:cNvPr>
          <p:cNvGrpSpPr/>
          <p:nvPr/>
        </p:nvGrpSpPr>
        <p:grpSpPr>
          <a:xfrm>
            <a:off x="5413663" y="1635822"/>
            <a:ext cx="3029239" cy="1576007"/>
            <a:chOff x="7369036" y="1190539"/>
            <a:chExt cx="3029239" cy="1576007"/>
          </a:xfrm>
        </p:grpSpPr>
        <p:sp>
          <p:nvSpPr>
            <p:cNvPr id="28" name="Google Shape;89;p17">
              <a:extLst>
                <a:ext uri="{FF2B5EF4-FFF2-40B4-BE49-F238E27FC236}">
                  <a16:creationId xmlns:a16="http://schemas.microsoft.com/office/drawing/2014/main" id="{68431832-448F-EA4C-A468-DEFFBF123709}"/>
                </a:ext>
              </a:extLst>
            </p:cNvPr>
            <p:cNvSpPr txBox="1"/>
            <p:nvPr/>
          </p:nvSpPr>
          <p:spPr>
            <a:xfrm>
              <a:off x="7369036" y="1190539"/>
              <a:ext cx="1366734" cy="446246"/>
            </a:xfrm>
            <a:prstGeom prst="rect">
              <a:avLst/>
            </a:prstGeom>
            <a:noFill/>
            <a:ln w="28575">
              <a:solidFill>
                <a:srgbClr val="FA609B"/>
              </a:solidFill>
            </a:ln>
          </p:spPr>
          <p:txBody>
            <a:bodyPr spcFirstLastPara="1" wrap="square" lIns="91425" tIns="91425" rIns="91425" bIns="91425" anchor="t" anchorCtr="0">
              <a:spAutoFit/>
            </a:bodyPr>
            <a:lstStyle/>
            <a:p>
              <a:pPr marL="114300" lvl="0" algn="ctr">
                <a:spcBef>
                  <a:spcPts val="600"/>
                </a:spcBef>
                <a:buClr>
                  <a:srgbClr val="0C343D"/>
                </a:buClr>
                <a:buSzPts val="1800"/>
                <a:defRPr/>
              </a:pPr>
              <a:r>
                <a:rPr lang="pt-BR" sz="1100" dirty="0" err="1">
                  <a:latin typeface="Consolas" panose="020B0609020204030204" pitchFamily="49" charset="0"/>
                  <a:ea typeface="Montserrat"/>
                  <a:cs typeface="Consolas" panose="020B0609020204030204" pitchFamily="49" charset="0"/>
                  <a:sym typeface="Montserrat"/>
                </a:rPr>
                <a:t>Logavel</a:t>
              </a:r>
              <a:endParaRPr lang="pt-BR" sz="1100" b="1" dirty="0">
                <a:solidFill>
                  <a:srgbClr val="FA609B"/>
                </a:solidFill>
                <a:latin typeface="Consolas" panose="020B0609020204030204" pitchFamily="49" charset="0"/>
                <a:cs typeface="Consolas" panose="020B0609020204030204" pitchFamily="49" charset="0"/>
                <a:sym typeface="Montserrat"/>
              </a:endParaRPr>
            </a:p>
          </p:txBody>
        </p:sp>
        <p:sp>
          <p:nvSpPr>
            <p:cNvPr id="29" name="Google Shape;89;p17">
              <a:extLst>
                <a:ext uri="{FF2B5EF4-FFF2-40B4-BE49-F238E27FC236}">
                  <a16:creationId xmlns:a16="http://schemas.microsoft.com/office/drawing/2014/main" id="{842AFE4E-4B1F-4241-BDBA-FB23004F2571}"/>
                </a:ext>
              </a:extLst>
            </p:cNvPr>
            <p:cNvSpPr txBox="1"/>
            <p:nvPr/>
          </p:nvSpPr>
          <p:spPr>
            <a:xfrm>
              <a:off x="9006930" y="1190539"/>
              <a:ext cx="1391345" cy="446246"/>
            </a:xfrm>
            <a:prstGeom prst="rect">
              <a:avLst/>
            </a:prstGeom>
            <a:noFill/>
            <a:ln w="28575">
              <a:solidFill>
                <a:srgbClr val="FA609B"/>
              </a:solidFill>
            </a:ln>
          </p:spPr>
          <p:txBody>
            <a:bodyPr spcFirstLastPara="1" wrap="square" lIns="91425" tIns="91425" rIns="91425" bIns="91425" anchor="t" anchorCtr="0">
              <a:spAutoFit/>
            </a:bodyPr>
            <a:lstStyle/>
            <a:p>
              <a:pPr marL="114300" lvl="0" algn="ctr">
                <a:spcBef>
                  <a:spcPts val="600"/>
                </a:spcBef>
                <a:buClr>
                  <a:srgbClr val="0C343D"/>
                </a:buClr>
                <a:buSzPts val="1800"/>
                <a:defRPr/>
              </a:pPr>
              <a:r>
                <a:rPr lang="pt-BR" sz="1100" dirty="0" err="1">
                  <a:latin typeface="Consolas" panose="020B0609020204030204" pitchFamily="49" charset="0"/>
                  <a:ea typeface="Montserrat"/>
                  <a:cs typeface="Consolas" panose="020B0609020204030204" pitchFamily="49" charset="0"/>
                  <a:sym typeface="Montserrat"/>
                </a:rPr>
                <a:t>Conexao</a:t>
              </a:r>
              <a:endParaRPr lang="pt-BR" sz="1100" b="1" dirty="0">
                <a:solidFill>
                  <a:srgbClr val="FA609B"/>
                </a:solidFill>
                <a:latin typeface="Consolas" panose="020B0609020204030204" pitchFamily="49" charset="0"/>
                <a:cs typeface="Consolas" panose="020B0609020204030204" pitchFamily="49" charset="0"/>
                <a:sym typeface="Montserrat"/>
              </a:endParaRPr>
            </a:p>
          </p:txBody>
        </p:sp>
        <p:sp>
          <p:nvSpPr>
            <p:cNvPr id="30" name="Google Shape;89;p17">
              <a:extLst>
                <a:ext uri="{FF2B5EF4-FFF2-40B4-BE49-F238E27FC236}">
                  <a16:creationId xmlns:a16="http://schemas.microsoft.com/office/drawing/2014/main" id="{B5C6E864-6752-4544-B46F-071747CFF25F}"/>
                </a:ext>
              </a:extLst>
            </p:cNvPr>
            <p:cNvSpPr txBox="1"/>
            <p:nvPr/>
          </p:nvSpPr>
          <p:spPr>
            <a:xfrm>
              <a:off x="8068730" y="2320300"/>
              <a:ext cx="1579728" cy="446246"/>
            </a:xfrm>
            <a:prstGeom prst="rect">
              <a:avLst/>
            </a:prstGeom>
            <a:noFill/>
            <a:ln w="28575">
              <a:solidFill>
                <a:srgbClr val="FA609B"/>
              </a:solidFill>
            </a:ln>
          </p:spPr>
          <p:txBody>
            <a:bodyPr spcFirstLastPara="1" wrap="square" lIns="91425" tIns="91425" rIns="91425" bIns="91425" anchor="t" anchorCtr="0">
              <a:spAutoFit/>
            </a:bodyPr>
            <a:lstStyle/>
            <a:p>
              <a:pPr marL="114300" lvl="0" algn="ctr">
                <a:spcBef>
                  <a:spcPts val="600"/>
                </a:spcBef>
                <a:buClr>
                  <a:srgbClr val="0C343D"/>
                </a:buClr>
                <a:buSzPts val="1800"/>
                <a:defRPr/>
              </a:pPr>
              <a:r>
                <a:rPr lang="pt-BR" sz="1100" dirty="0" err="1">
                  <a:latin typeface="Consolas" panose="020B0609020204030204" pitchFamily="49" charset="0"/>
                  <a:ea typeface="Montserrat"/>
                  <a:cs typeface="Consolas" panose="020B0609020204030204" pitchFamily="49" charset="0"/>
                  <a:sym typeface="Montserrat"/>
                </a:rPr>
                <a:t>MySqlDatabase</a:t>
              </a:r>
              <a:endParaRPr lang="pt-BR" sz="1100" b="1" dirty="0">
                <a:solidFill>
                  <a:srgbClr val="FA609B"/>
                </a:solidFill>
                <a:latin typeface="Consolas" panose="020B0609020204030204" pitchFamily="49" charset="0"/>
                <a:cs typeface="Consolas" panose="020B0609020204030204" pitchFamily="49" charset="0"/>
                <a:sym typeface="Montserrat"/>
              </a:endParaRPr>
            </a:p>
          </p:txBody>
        </p:sp>
        <p:cxnSp>
          <p:nvCxnSpPr>
            <p:cNvPr id="31" name="Straight Connector 30">
              <a:extLst>
                <a:ext uri="{FF2B5EF4-FFF2-40B4-BE49-F238E27FC236}">
                  <a16:creationId xmlns:a16="http://schemas.microsoft.com/office/drawing/2014/main" id="{7B775AD2-0DDE-2B40-8C0B-4E9C41669B3A}"/>
                </a:ext>
              </a:extLst>
            </p:cNvPr>
            <p:cNvCxnSpPr>
              <a:cxnSpLocks/>
              <a:stCxn id="29" idx="2"/>
              <a:endCxn id="30" idx="0"/>
            </p:cNvCxnSpPr>
            <p:nvPr/>
          </p:nvCxnSpPr>
          <p:spPr>
            <a:xfrm flipH="1">
              <a:off x="8858594" y="1636785"/>
              <a:ext cx="844009" cy="683515"/>
            </a:xfrm>
            <a:prstGeom prst="line">
              <a:avLst/>
            </a:prstGeom>
            <a:ln w="28575">
              <a:solidFill>
                <a:srgbClr val="FA609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32" name="Straight Connector 31">
            <a:extLst>
              <a:ext uri="{FF2B5EF4-FFF2-40B4-BE49-F238E27FC236}">
                <a16:creationId xmlns:a16="http://schemas.microsoft.com/office/drawing/2014/main" id="{BD3029C1-43D6-4F48-8398-084FA1D97B47}"/>
              </a:ext>
            </a:extLst>
          </p:cNvPr>
          <p:cNvCxnSpPr>
            <a:cxnSpLocks/>
            <a:stCxn id="28" idx="2"/>
            <a:endCxn id="30" idx="0"/>
          </p:cNvCxnSpPr>
          <p:nvPr/>
        </p:nvCxnSpPr>
        <p:spPr>
          <a:xfrm>
            <a:off x="6097030" y="2082068"/>
            <a:ext cx="806191" cy="683515"/>
          </a:xfrm>
          <a:prstGeom prst="line">
            <a:avLst/>
          </a:prstGeom>
          <a:ln w="28575">
            <a:solidFill>
              <a:srgbClr val="FA609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2456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p:nvPr/>
        </p:nvSpPr>
        <p:spPr>
          <a:xfrm>
            <a:off x="450000" y="373500"/>
            <a:ext cx="4122000" cy="5850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2600" b="1" i="0" u="none" strike="noStrike" kern="0" cap="none" spc="0" normalizeH="0" baseline="0" noProof="0" dirty="0">
                <a:ln>
                  <a:noFill/>
                </a:ln>
                <a:solidFill>
                  <a:srgbClr val="000000"/>
                </a:solidFill>
                <a:effectLst/>
                <a:uLnTx/>
                <a:uFillTx/>
                <a:latin typeface="Montserrat"/>
                <a:ea typeface="Montserrat"/>
                <a:cs typeface="Montserrat"/>
                <a:sym typeface="Montserrat"/>
              </a:rPr>
              <a:t>Entrega dos desafios</a:t>
            </a:r>
            <a:endParaRPr kumimoji="0" sz="2600" b="1" i="0" u="none" strike="noStrike" kern="0" cap="none" spc="0" normalizeH="0" baseline="0" noProof="0" dirty="0">
              <a:ln>
                <a:noFill/>
              </a:ln>
              <a:solidFill>
                <a:srgbClr val="000000"/>
              </a:solidFill>
              <a:effectLst/>
              <a:uLnTx/>
              <a:uFillTx/>
              <a:latin typeface="Montserrat"/>
              <a:ea typeface="Montserrat"/>
              <a:cs typeface="Montserrat"/>
              <a:sym typeface="Montserrat"/>
            </a:endParaRPr>
          </a:p>
        </p:txBody>
      </p:sp>
      <p:sp>
        <p:nvSpPr>
          <p:cNvPr id="133" name="Google Shape;133;p22"/>
          <p:cNvSpPr txBox="1"/>
          <p:nvPr/>
        </p:nvSpPr>
        <p:spPr>
          <a:xfrm>
            <a:off x="450000" y="958500"/>
            <a:ext cx="3896400" cy="396721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600"/>
              </a:spcBef>
              <a:spcAft>
                <a:spcPts val="0"/>
              </a:spcAft>
              <a:buClr>
                <a:srgbClr val="000000"/>
              </a:buClr>
              <a:buSzTx/>
              <a:buFont typeface="Arial"/>
              <a:buNone/>
              <a:tabLst/>
              <a:defRPr/>
            </a:pPr>
            <a:r>
              <a:rPr kumimoji="0" lang="en-US" sz="1600" b="0" i="0" u="none" strike="noStrike" kern="0" cap="none" spc="0" normalizeH="0" baseline="0" noProof="0" dirty="0" err="1">
                <a:ln>
                  <a:noFill/>
                </a:ln>
                <a:solidFill>
                  <a:srgbClr val="65617D"/>
                </a:solidFill>
                <a:effectLst/>
                <a:uLnTx/>
                <a:uFillTx/>
                <a:latin typeface="Montserrat"/>
                <a:ea typeface="Montserrat"/>
                <a:cs typeface="Montserrat"/>
                <a:sym typeface="Montserrat"/>
              </a:rPr>
              <a:t>Limite</a:t>
            </a:r>
            <a:r>
              <a:rPr kumimoji="0" lang="en-US" sz="1600" b="0" i="0" u="none" strike="noStrike" kern="0" cap="none" spc="0" normalizeH="0" baseline="0" noProof="0" dirty="0">
                <a:ln>
                  <a:noFill/>
                </a:ln>
                <a:solidFill>
                  <a:srgbClr val="65617D"/>
                </a:solidFill>
                <a:effectLst/>
                <a:uLnTx/>
                <a:uFillTx/>
                <a:latin typeface="Montserrat"/>
                <a:ea typeface="Montserrat"/>
                <a:cs typeface="Montserrat"/>
                <a:sym typeface="Montserrat"/>
              </a:rPr>
              <a:t> de </a:t>
            </a:r>
            <a:r>
              <a:rPr kumimoji="0" lang="en-US" sz="1600" b="0" i="0" u="none" strike="noStrike" kern="0" cap="none" spc="0" normalizeH="0" baseline="0" noProof="0" dirty="0" err="1">
                <a:ln>
                  <a:noFill/>
                </a:ln>
                <a:solidFill>
                  <a:srgbClr val="65617D"/>
                </a:solidFill>
                <a:effectLst/>
                <a:uLnTx/>
                <a:uFillTx/>
                <a:latin typeface="Montserrat"/>
                <a:ea typeface="Montserrat"/>
                <a:cs typeface="Montserrat"/>
                <a:sym typeface="Montserrat"/>
              </a:rPr>
              <a:t>entrega</a:t>
            </a:r>
            <a:r>
              <a:rPr kumimoji="0" lang="en-US" sz="1600" b="0" i="0" u="none" strike="noStrike" kern="0" cap="none" spc="0" normalizeH="0" baseline="0" noProof="0" dirty="0">
                <a:ln>
                  <a:noFill/>
                </a:ln>
                <a:solidFill>
                  <a:srgbClr val="65617D"/>
                </a:solidFill>
                <a:effectLst/>
                <a:uLnTx/>
                <a:uFillTx/>
                <a:latin typeface="Montserrat"/>
                <a:ea typeface="Montserrat"/>
                <a:cs typeface="Montserrat"/>
                <a:sym typeface="Montserrat"/>
              </a:rPr>
              <a:t> dos </a:t>
            </a:r>
            <a:r>
              <a:rPr kumimoji="0" lang="en-US" sz="1600" b="0" i="0" u="none" strike="noStrike" kern="0" cap="none" spc="0" normalizeH="0" baseline="0" noProof="0" dirty="0" err="1">
                <a:ln>
                  <a:noFill/>
                </a:ln>
                <a:solidFill>
                  <a:srgbClr val="65617D"/>
                </a:solidFill>
                <a:effectLst/>
                <a:uLnTx/>
                <a:uFillTx/>
                <a:latin typeface="Montserrat"/>
                <a:ea typeface="Montserrat"/>
                <a:cs typeface="Montserrat"/>
                <a:sym typeface="Montserrat"/>
              </a:rPr>
              <a:t>desafios</a:t>
            </a:r>
            <a:r>
              <a:rPr kumimoji="0" lang="en-US" sz="1600" b="0" i="0" u="none" strike="noStrike" kern="0" cap="none" spc="0" normalizeH="0" baseline="0" noProof="0" dirty="0">
                <a:ln>
                  <a:noFill/>
                </a:ln>
                <a:solidFill>
                  <a:srgbClr val="65617D"/>
                </a:solidFill>
                <a:effectLst/>
                <a:uLnTx/>
                <a:uFillTx/>
                <a:latin typeface="Montserrat"/>
                <a:ea typeface="Montserrat"/>
                <a:cs typeface="Montserrat"/>
                <a:sym typeface="Montserrat"/>
              </a:rPr>
              <a:t> online e offline: 29 de </a:t>
            </a:r>
            <a:r>
              <a:rPr kumimoji="0" lang="en-US" sz="1600" b="0" i="0" u="none" strike="noStrike" kern="0" cap="none" spc="0" normalizeH="0" baseline="0" noProof="0" dirty="0" err="1">
                <a:ln>
                  <a:noFill/>
                </a:ln>
                <a:solidFill>
                  <a:srgbClr val="65617D"/>
                </a:solidFill>
                <a:effectLst/>
                <a:uLnTx/>
                <a:uFillTx/>
                <a:latin typeface="Montserrat"/>
                <a:ea typeface="Montserrat"/>
                <a:cs typeface="Montserrat"/>
                <a:sym typeface="Montserrat"/>
              </a:rPr>
              <a:t>maio</a:t>
            </a:r>
            <a:r>
              <a:rPr kumimoji="0" lang="en-US" sz="1600" b="0" i="0" u="none" strike="noStrike" kern="0" cap="none" spc="0" normalizeH="0" baseline="0" noProof="0" dirty="0">
                <a:ln>
                  <a:noFill/>
                </a:ln>
                <a:solidFill>
                  <a:srgbClr val="65617D"/>
                </a:solidFill>
                <a:effectLst/>
                <a:uLnTx/>
                <a:uFillTx/>
                <a:latin typeface="Montserrat"/>
                <a:ea typeface="Montserrat"/>
                <a:cs typeface="Montserrat"/>
                <a:sym typeface="Montserrat"/>
              </a:rPr>
              <a:t>, </a:t>
            </a:r>
            <a:r>
              <a:rPr kumimoji="0" lang="en-US" sz="1600" b="0" i="0" u="none" strike="noStrike" kern="0" cap="none" spc="0" normalizeH="0" baseline="0" noProof="0" dirty="0" err="1">
                <a:ln>
                  <a:noFill/>
                </a:ln>
                <a:solidFill>
                  <a:srgbClr val="65617D"/>
                </a:solidFill>
                <a:effectLst/>
                <a:uLnTx/>
                <a:uFillTx/>
                <a:latin typeface="Montserrat"/>
                <a:ea typeface="Montserrat"/>
                <a:cs typeface="Montserrat"/>
                <a:sym typeface="Montserrat"/>
              </a:rPr>
              <a:t>até</a:t>
            </a:r>
            <a:r>
              <a:rPr kumimoji="0" lang="en-US" sz="1600" b="0" i="0" u="none" strike="noStrike" kern="0" cap="none" spc="0" normalizeH="0" baseline="0" noProof="0" dirty="0">
                <a:ln>
                  <a:noFill/>
                </a:ln>
                <a:solidFill>
                  <a:srgbClr val="65617D"/>
                </a:solidFill>
                <a:effectLst/>
                <a:uLnTx/>
                <a:uFillTx/>
                <a:latin typeface="Montserrat"/>
                <a:ea typeface="Montserrat"/>
                <a:cs typeface="Montserrat"/>
                <a:sym typeface="Montserrat"/>
              </a:rPr>
              <a:t> as 23:59.</a:t>
            </a:r>
          </a:p>
          <a:p>
            <a:pPr marL="0" marR="0" lvl="0" indent="0" algn="l" defTabSz="914400" rtl="0" eaLnBrk="1" fontAlgn="auto" latinLnBrk="0" hangingPunct="1">
              <a:lnSpc>
                <a:spcPct val="115000"/>
              </a:lnSpc>
              <a:spcBef>
                <a:spcPts val="600"/>
              </a:spcBef>
              <a:spcAft>
                <a:spcPts val="0"/>
              </a:spcAft>
              <a:buClr>
                <a:srgbClr val="000000"/>
              </a:buClr>
              <a:buSzTx/>
              <a:buFont typeface="Arial"/>
              <a:buNone/>
              <a:tabLst/>
              <a:defRPr/>
            </a:pPr>
            <a:br>
              <a:rPr lang="en-US" sz="1600" dirty="0">
                <a:solidFill>
                  <a:srgbClr val="65617D"/>
                </a:solidFill>
                <a:latin typeface="Montserrat"/>
                <a:ea typeface="Montserrat"/>
                <a:cs typeface="Montserrat"/>
                <a:sym typeface="Montserrat"/>
              </a:rPr>
            </a:br>
            <a:r>
              <a:rPr lang="en-US" sz="1600" dirty="0" err="1">
                <a:solidFill>
                  <a:srgbClr val="65617D"/>
                </a:solidFill>
                <a:latin typeface="Montserrat"/>
                <a:ea typeface="Montserrat"/>
                <a:cs typeface="Montserrat"/>
                <a:sym typeface="Montserrat"/>
              </a:rPr>
              <a:t>Sorteio</a:t>
            </a:r>
            <a:r>
              <a:rPr lang="en-US" sz="1600" dirty="0">
                <a:solidFill>
                  <a:srgbClr val="65617D"/>
                </a:solidFill>
                <a:latin typeface="Montserrat"/>
                <a:ea typeface="Montserrat"/>
                <a:cs typeface="Montserrat"/>
                <a:sym typeface="Montserrat"/>
              </a:rPr>
              <a:t> do </a:t>
            </a:r>
            <a:r>
              <a:rPr lang="en-US" sz="1600" dirty="0" err="1">
                <a:solidFill>
                  <a:srgbClr val="65617D"/>
                </a:solidFill>
                <a:latin typeface="Montserrat"/>
                <a:ea typeface="Montserrat"/>
                <a:cs typeface="Montserrat"/>
                <a:sym typeface="Montserrat"/>
              </a:rPr>
              <a:t>Livro</a:t>
            </a:r>
            <a:r>
              <a:rPr lang="en-US" sz="1600" dirty="0">
                <a:solidFill>
                  <a:srgbClr val="65617D"/>
                </a:solidFill>
                <a:latin typeface="Montserrat"/>
                <a:ea typeface="Montserrat"/>
                <a:cs typeface="Montserrat"/>
                <a:sym typeface="Montserrat"/>
              </a:rPr>
              <a:t> no </a:t>
            </a:r>
            <a:r>
              <a:rPr lang="en-US" sz="1600" dirty="0" err="1">
                <a:solidFill>
                  <a:srgbClr val="65617D"/>
                </a:solidFill>
                <a:latin typeface="Montserrat"/>
                <a:ea typeface="Montserrat"/>
                <a:cs typeface="Montserrat"/>
                <a:sym typeface="Montserrat"/>
              </a:rPr>
              <a:t>dia</a:t>
            </a:r>
            <a:r>
              <a:rPr lang="en-US" sz="1600" dirty="0">
                <a:solidFill>
                  <a:srgbClr val="65617D"/>
                </a:solidFill>
                <a:latin typeface="Montserrat"/>
                <a:ea typeface="Montserrat"/>
                <a:cs typeface="Montserrat"/>
                <a:sym typeface="Montserrat"/>
              </a:rPr>
              <a:t> 30 de </a:t>
            </a:r>
            <a:r>
              <a:rPr lang="en-US" sz="1600" dirty="0" err="1">
                <a:solidFill>
                  <a:srgbClr val="65617D"/>
                </a:solidFill>
                <a:latin typeface="Montserrat"/>
                <a:ea typeface="Montserrat"/>
                <a:cs typeface="Montserrat"/>
                <a:sym typeface="Montserrat"/>
              </a:rPr>
              <a:t>maio</a:t>
            </a:r>
            <a:r>
              <a:rPr lang="en-US" sz="1600" dirty="0">
                <a:solidFill>
                  <a:srgbClr val="65617D"/>
                </a:solidFill>
                <a:latin typeface="Montserrat"/>
                <a:ea typeface="Montserrat"/>
                <a:cs typeface="Montserrat"/>
                <a:sym typeface="Montserrat"/>
              </a:rPr>
              <a:t> para </a:t>
            </a:r>
            <a:r>
              <a:rPr lang="en-US" sz="1600" dirty="0" err="1">
                <a:solidFill>
                  <a:srgbClr val="65617D"/>
                </a:solidFill>
                <a:latin typeface="Montserrat"/>
                <a:ea typeface="Montserrat"/>
                <a:cs typeface="Montserrat"/>
                <a:sym typeface="Montserrat"/>
              </a:rPr>
              <a:t>quem</a:t>
            </a:r>
            <a:r>
              <a:rPr lang="en-US" sz="1600" dirty="0">
                <a:solidFill>
                  <a:srgbClr val="65617D"/>
                </a:solidFill>
                <a:latin typeface="Montserrat"/>
                <a:ea typeface="Montserrat"/>
                <a:cs typeface="Montserrat"/>
                <a:sym typeface="Montserrat"/>
              </a:rPr>
              <a:t> </a:t>
            </a:r>
            <a:r>
              <a:rPr lang="en-US" sz="1600" dirty="0" err="1">
                <a:solidFill>
                  <a:srgbClr val="65617D"/>
                </a:solidFill>
                <a:latin typeface="Montserrat"/>
                <a:ea typeface="Montserrat"/>
                <a:cs typeface="Montserrat"/>
                <a:sym typeface="Montserrat"/>
              </a:rPr>
              <a:t>entregar</a:t>
            </a:r>
            <a:r>
              <a:rPr lang="en-US" sz="1600" dirty="0">
                <a:solidFill>
                  <a:srgbClr val="65617D"/>
                </a:solidFill>
                <a:latin typeface="Montserrat"/>
                <a:ea typeface="Montserrat"/>
                <a:cs typeface="Montserrat"/>
                <a:sym typeface="Montserrat"/>
              </a:rPr>
              <a:t> </a:t>
            </a:r>
            <a:r>
              <a:rPr lang="en-US" sz="1600" dirty="0" err="1">
                <a:solidFill>
                  <a:srgbClr val="65617D"/>
                </a:solidFill>
                <a:latin typeface="Montserrat"/>
                <a:ea typeface="Montserrat"/>
                <a:cs typeface="Montserrat"/>
                <a:sym typeface="Montserrat"/>
              </a:rPr>
              <a:t>todos</a:t>
            </a:r>
            <a:r>
              <a:rPr lang="en-US" sz="1600" dirty="0">
                <a:solidFill>
                  <a:srgbClr val="65617D"/>
                </a:solidFill>
                <a:latin typeface="Montserrat"/>
                <a:ea typeface="Montserrat"/>
                <a:cs typeface="Montserrat"/>
                <a:sym typeface="Montserrat"/>
              </a:rPr>
              <a:t> </a:t>
            </a:r>
            <a:r>
              <a:rPr lang="en-US" sz="1600" dirty="0" err="1">
                <a:solidFill>
                  <a:srgbClr val="65617D"/>
                </a:solidFill>
                <a:latin typeface="Montserrat"/>
                <a:ea typeface="Montserrat"/>
                <a:cs typeface="Montserrat"/>
                <a:sym typeface="Montserrat"/>
              </a:rPr>
              <a:t>os</a:t>
            </a:r>
            <a:r>
              <a:rPr lang="en-US" sz="1600" dirty="0">
                <a:solidFill>
                  <a:srgbClr val="65617D"/>
                </a:solidFill>
                <a:latin typeface="Montserrat"/>
                <a:ea typeface="Montserrat"/>
                <a:cs typeface="Montserrat"/>
                <a:sym typeface="Montserrat"/>
              </a:rPr>
              <a:t> </a:t>
            </a:r>
            <a:r>
              <a:rPr lang="en-US" sz="1600" dirty="0" err="1">
                <a:solidFill>
                  <a:srgbClr val="65617D"/>
                </a:solidFill>
                <a:latin typeface="Montserrat"/>
                <a:ea typeface="Montserrat"/>
                <a:cs typeface="Montserrat"/>
                <a:sym typeface="Montserrat"/>
              </a:rPr>
              <a:t>desafios</a:t>
            </a:r>
            <a:r>
              <a:rPr lang="en-US" sz="1600" dirty="0">
                <a:solidFill>
                  <a:srgbClr val="65617D"/>
                </a:solidFill>
                <a:latin typeface="Montserrat"/>
                <a:ea typeface="Montserrat"/>
                <a:cs typeface="Montserrat"/>
                <a:sym typeface="Montserrat"/>
              </a:rPr>
              <a:t> </a:t>
            </a:r>
            <a:r>
              <a:rPr lang="en-US" sz="1600" dirty="0" err="1">
                <a:solidFill>
                  <a:srgbClr val="65617D"/>
                </a:solidFill>
                <a:latin typeface="Montserrat"/>
                <a:ea typeface="Montserrat"/>
                <a:cs typeface="Montserrat"/>
                <a:sym typeface="Montserrat"/>
              </a:rPr>
              <a:t>resolvidos</a:t>
            </a:r>
            <a:r>
              <a:rPr lang="en-US" sz="1600" dirty="0">
                <a:solidFill>
                  <a:srgbClr val="65617D"/>
                </a:solidFill>
                <a:latin typeface="Montserrat"/>
                <a:ea typeface="Montserrat"/>
                <a:cs typeface="Montserrat"/>
                <a:sym typeface="Montserrat"/>
              </a:rPr>
              <a:t>.</a:t>
            </a:r>
          </a:p>
          <a:p>
            <a:pPr marL="0" marR="0" lvl="0" indent="0" algn="l" defTabSz="914400" rtl="0" eaLnBrk="1" fontAlgn="auto" latinLnBrk="0" hangingPunct="1">
              <a:lnSpc>
                <a:spcPct val="115000"/>
              </a:lnSpc>
              <a:spcBef>
                <a:spcPts val="600"/>
              </a:spcBef>
              <a:spcAft>
                <a:spcPts val="0"/>
              </a:spcAft>
              <a:buClr>
                <a:srgbClr val="000000"/>
              </a:buClr>
              <a:buSzTx/>
              <a:buFont typeface="Arial"/>
              <a:buNone/>
              <a:tabLst/>
              <a:defRPr/>
            </a:pPr>
            <a:endParaRPr lang="en-US" sz="1600" dirty="0">
              <a:solidFill>
                <a:srgbClr val="65617D"/>
              </a:solidFill>
              <a:latin typeface="Montserrat"/>
              <a:ea typeface="Montserrat"/>
              <a:cs typeface="Montserrat"/>
              <a:sym typeface="Montserrat"/>
            </a:endParaRPr>
          </a:p>
          <a:p>
            <a:pPr marL="0" marR="0" lvl="0" indent="0" algn="l" defTabSz="914400" rtl="0" eaLnBrk="1" fontAlgn="auto" latinLnBrk="0" hangingPunct="1">
              <a:lnSpc>
                <a:spcPct val="115000"/>
              </a:lnSpc>
              <a:spcBef>
                <a:spcPts val="600"/>
              </a:spcBef>
              <a:spcAft>
                <a:spcPts val="0"/>
              </a:spcAft>
              <a:buClr>
                <a:srgbClr val="000000"/>
              </a:buClr>
              <a:buSzTx/>
              <a:buFont typeface="Arial"/>
              <a:buNone/>
              <a:tabLst/>
              <a:defRPr/>
            </a:pPr>
            <a:r>
              <a:rPr lang="en-US" sz="1600" dirty="0" err="1">
                <a:solidFill>
                  <a:srgbClr val="65617D"/>
                </a:solidFill>
                <a:latin typeface="Montserrat"/>
                <a:ea typeface="Montserrat"/>
                <a:cs typeface="Montserrat"/>
                <a:sym typeface="Montserrat"/>
              </a:rPr>
              <a:t>Introdução</a:t>
            </a:r>
            <a:r>
              <a:rPr lang="en-US" sz="1600" dirty="0">
                <a:solidFill>
                  <a:srgbClr val="65617D"/>
                </a:solidFill>
                <a:latin typeface="Montserrat"/>
                <a:ea typeface="Montserrat"/>
                <a:cs typeface="Montserrat"/>
                <a:sym typeface="Montserrat"/>
              </a:rPr>
              <a:t> </a:t>
            </a:r>
            <a:r>
              <a:rPr lang="en-US" sz="1600" dirty="0" err="1">
                <a:solidFill>
                  <a:srgbClr val="65617D"/>
                </a:solidFill>
                <a:latin typeface="Montserrat"/>
                <a:ea typeface="Montserrat"/>
                <a:cs typeface="Montserrat"/>
                <a:sym typeface="Montserrat"/>
              </a:rPr>
              <a:t>à</a:t>
            </a:r>
            <a:r>
              <a:rPr lang="en-US" sz="1600" dirty="0">
                <a:solidFill>
                  <a:srgbClr val="65617D"/>
                </a:solidFill>
                <a:latin typeface="Montserrat"/>
                <a:ea typeface="Montserrat"/>
                <a:cs typeface="Montserrat"/>
                <a:sym typeface="Montserrat"/>
              </a:rPr>
              <a:t> </a:t>
            </a:r>
            <a:r>
              <a:rPr lang="en-US" sz="1600" dirty="0" err="1">
                <a:solidFill>
                  <a:srgbClr val="65617D"/>
                </a:solidFill>
                <a:latin typeface="Montserrat"/>
                <a:ea typeface="Montserrat"/>
                <a:cs typeface="Montserrat"/>
                <a:sym typeface="Montserrat"/>
              </a:rPr>
              <a:t>Programação</a:t>
            </a:r>
            <a:r>
              <a:rPr lang="en-US" sz="1600" dirty="0">
                <a:solidFill>
                  <a:srgbClr val="65617D"/>
                </a:solidFill>
                <a:latin typeface="Montserrat"/>
                <a:ea typeface="Montserrat"/>
                <a:cs typeface="Montserrat"/>
                <a:sym typeface="Montserrat"/>
              </a:rPr>
              <a:t> com Python, Nino Ney Coutinho</a:t>
            </a:r>
          </a:p>
          <a:p>
            <a:pPr marL="0" marR="0" lvl="0" indent="0" algn="l" defTabSz="914400" rtl="0" eaLnBrk="1" fontAlgn="auto" latinLnBrk="0" hangingPunct="1">
              <a:lnSpc>
                <a:spcPct val="115000"/>
              </a:lnSpc>
              <a:spcBef>
                <a:spcPts val="600"/>
              </a:spcBef>
              <a:spcAft>
                <a:spcPts val="0"/>
              </a:spcAft>
              <a:buClr>
                <a:srgbClr val="000000"/>
              </a:buClr>
              <a:buSzTx/>
              <a:buFont typeface="Arial"/>
              <a:buNone/>
              <a:tabLst/>
              <a:defRPr/>
            </a:pPr>
            <a:br>
              <a:rPr lang="en-US" sz="1600" dirty="0">
                <a:solidFill>
                  <a:srgbClr val="65617D"/>
                </a:solidFill>
                <a:latin typeface="Montserrat"/>
                <a:ea typeface="Montserrat"/>
                <a:cs typeface="Montserrat"/>
                <a:sym typeface="Montserrat"/>
              </a:rPr>
            </a:br>
            <a:r>
              <a:rPr lang="en-US" sz="1600" dirty="0" err="1">
                <a:solidFill>
                  <a:srgbClr val="65617D"/>
                </a:solidFill>
                <a:latin typeface="Montserrat"/>
                <a:ea typeface="Montserrat"/>
                <a:cs typeface="Montserrat"/>
                <a:sym typeface="Montserrat"/>
              </a:rPr>
              <a:t>Resultado</a:t>
            </a:r>
            <a:r>
              <a:rPr lang="en-US" sz="1600" dirty="0">
                <a:solidFill>
                  <a:srgbClr val="65617D"/>
                </a:solidFill>
                <a:latin typeface="Montserrat"/>
                <a:ea typeface="Montserrat"/>
                <a:cs typeface="Montserrat"/>
                <a:sym typeface="Montserrat"/>
              </a:rPr>
              <a:t> por email.</a:t>
            </a:r>
          </a:p>
        </p:txBody>
      </p:sp>
      <p:pic>
        <p:nvPicPr>
          <p:cNvPr id="134" name="Google Shape;134;p22"/>
          <p:cNvPicPr preferRelativeResize="0"/>
          <p:nvPr/>
        </p:nvPicPr>
        <p:blipFill>
          <a:blip r:embed="rId3">
            <a:alphaModFix/>
          </a:blip>
          <a:stretch>
            <a:fillRect/>
          </a:stretch>
        </p:blipFill>
        <p:spPr>
          <a:xfrm>
            <a:off x="7554019" y="4404127"/>
            <a:ext cx="1139979" cy="365875"/>
          </a:xfrm>
          <a:prstGeom prst="rect">
            <a:avLst/>
          </a:prstGeom>
          <a:noFill/>
          <a:ln>
            <a:noFill/>
          </a:ln>
        </p:spPr>
      </p:pic>
      <p:pic>
        <p:nvPicPr>
          <p:cNvPr id="2" name="Picture 1">
            <a:extLst>
              <a:ext uri="{FF2B5EF4-FFF2-40B4-BE49-F238E27FC236}">
                <a16:creationId xmlns:a16="http://schemas.microsoft.com/office/drawing/2014/main" id="{C7C8D758-31AF-BF49-BFB2-429455495FEB}"/>
              </a:ext>
            </a:extLst>
          </p:cNvPr>
          <p:cNvPicPr>
            <a:picLocks noChangeAspect="1"/>
          </p:cNvPicPr>
          <p:nvPr/>
        </p:nvPicPr>
        <p:blipFill>
          <a:blip r:embed="rId4"/>
          <a:stretch>
            <a:fillRect/>
          </a:stretch>
        </p:blipFill>
        <p:spPr>
          <a:xfrm>
            <a:off x="5389277" y="375800"/>
            <a:ext cx="3162300" cy="4394200"/>
          </a:xfrm>
          <a:prstGeom prst="rect">
            <a:avLst/>
          </a:prstGeom>
        </p:spPr>
      </p:pic>
    </p:spTree>
    <p:extLst>
      <p:ext uri="{BB962C8B-B14F-4D97-AF65-F5344CB8AC3E}">
        <p14:creationId xmlns:p14="http://schemas.microsoft.com/office/powerpoint/2010/main" val="3770286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A609B"/>
        </a:solidFill>
        <a:effectLst/>
      </p:bgPr>
    </p:bg>
    <p:spTree>
      <p:nvGrpSpPr>
        <p:cNvPr id="1" name="Shape 59"/>
        <p:cNvGrpSpPr/>
        <p:nvPr/>
      </p:nvGrpSpPr>
      <p:grpSpPr>
        <a:xfrm>
          <a:off x="0" y="0"/>
          <a:ext cx="0" cy="0"/>
          <a:chOff x="0" y="0"/>
          <a:chExt cx="0" cy="0"/>
        </a:xfrm>
      </p:grpSpPr>
      <p:sp>
        <p:nvSpPr>
          <p:cNvPr id="60" name="Google Shape;60;p14"/>
          <p:cNvSpPr/>
          <p:nvPr/>
        </p:nvSpPr>
        <p:spPr>
          <a:xfrm>
            <a:off x="4927757" y="492789"/>
            <a:ext cx="3710400" cy="3710400"/>
          </a:xfrm>
          <a:prstGeom prst="ellipse">
            <a:avLst/>
          </a:prstGeom>
          <a:solidFill>
            <a:srgbClr val="FF609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4"/>
          <p:cNvSpPr/>
          <p:nvPr/>
        </p:nvSpPr>
        <p:spPr>
          <a:xfrm>
            <a:off x="4656300" y="495354"/>
            <a:ext cx="3958500" cy="3958500"/>
          </a:xfrm>
          <a:prstGeom prst="ellipse">
            <a:avLst/>
          </a:prstGeom>
          <a:solidFill>
            <a:srgbClr val="FF609A">
              <a:alpha val="572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a:t>1</a:t>
            </a:r>
            <a:endParaRPr/>
          </a:p>
        </p:txBody>
      </p:sp>
      <p:sp>
        <p:nvSpPr>
          <p:cNvPr id="63" name="Google Shape;63;p14"/>
          <p:cNvSpPr txBox="1"/>
          <p:nvPr/>
        </p:nvSpPr>
        <p:spPr>
          <a:xfrm>
            <a:off x="450000" y="927425"/>
            <a:ext cx="4206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3600" dirty="0">
                <a:solidFill>
                  <a:srgbClr val="FFFFFF"/>
                </a:solidFill>
                <a:latin typeface="Montserrat Black"/>
                <a:ea typeface="Montserrat Black"/>
                <a:cs typeface="Montserrat Black"/>
                <a:sym typeface="Montserrat Black"/>
              </a:rPr>
              <a:t>Clarisse Simões</a:t>
            </a:r>
            <a:endParaRPr sz="3600" dirty="0">
              <a:solidFill>
                <a:srgbClr val="FFFFFF"/>
              </a:solidFill>
              <a:latin typeface="Montserrat Black"/>
              <a:ea typeface="Montserrat Black"/>
              <a:cs typeface="Montserrat Black"/>
              <a:sym typeface="Montserrat Black"/>
            </a:endParaRPr>
          </a:p>
        </p:txBody>
      </p:sp>
      <p:sp>
        <p:nvSpPr>
          <p:cNvPr id="64" name="Google Shape;64;p14"/>
          <p:cNvSpPr txBox="1"/>
          <p:nvPr/>
        </p:nvSpPr>
        <p:spPr>
          <a:xfrm>
            <a:off x="450000" y="1819825"/>
            <a:ext cx="40836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dirty="0">
                <a:latin typeface="Montserrat"/>
                <a:ea typeface="Montserrat"/>
                <a:cs typeface="Montserrat"/>
                <a:sym typeface="Montserrat"/>
              </a:rPr>
              <a:t>Research Software Engineer @ Microsoft</a:t>
            </a:r>
            <a:endParaRPr sz="1800" b="1" dirty="0">
              <a:latin typeface="Montserrat"/>
              <a:ea typeface="Montserrat"/>
              <a:cs typeface="Montserrat"/>
              <a:sym typeface="Montserrat"/>
            </a:endParaRPr>
          </a:p>
        </p:txBody>
      </p:sp>
      <p:sp>
        <p:nvSpPr>
          <p:cNvPr id="65" name="Google Shape;65;p14"/>
          <p:cNvSpPr txBox="1"/>
          <p:nvPr/>
        </p:nvSpPr>
        <p:spPr>
          <a:xfrm>
            <a:off x="450000" y="4381110"/>
            <a:ext cx="5630289" cy="461635"/>
          </a:xfrm>
          <a:prstGeom prst="rect">
            <a:avLst/>
          </a:prstGeom>
          <a:noFill/>
          <a:ln>
            <a:noFill/>
          </a:ln>
        </p:spPr>
        <p:txBody>
          <a:bodyPr spcFirstLastPara="1" wrap="square" lIns="91425" tIns="91425" rIns="91425" bIns="91425" anchor="t" anchorCtr="0">
            <a:spAutoFit/>
          </a:bodyPr>
          <a:lstStyle/>
          <a:p>
            <a:pPr lvl="0"/>
            <a:r>
              <a:rPr lang="pt-BR" sz="1800" b="1" dirty="0">
                <a:solidFill>
                  <a:schemeClr val="bg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https://linktr.ee/clarissesimoes</a:t>
            </a:r>
            <a:r>
              <a:rPr lang="pt-BR" sz="1800" b="1" dirty="0">
                <a:solidFill>
                  <a:schemeClr val="bg1"/>
                </a:solidFill>
                <a:latin typeface="Montserrat"/>
                <a:ea typeface="Montserrat"/>
                <a:cs typeface="Montserrat"/>
                <a:sym typeface="Montserrat"/>
              </a:rPr>
              <a:t> </a:t>
            </a:r>
            <a:endParaRPr sz="1800" b="1" dirty="0">
              <a:solidFill>
                <a:schemeClr val="bg1"/>
              </a:solidFill>
              <a:latin typeface="Montserrat"/>
              <a:ea typeface="Montserrat"/>
              <a:cs typeface="Montserrat"/>
              <a:sym typeface="Montserrat"/>
            </a:endParaRPr>
          </a:p>
        </p:txBody>
      </p:sp>
      <p:pic>
        <p:nvPicPr>
          <p:cNvPr id="66" name="Google Shape;66;p14"/>
          <p:cNvPicPr preferRelativeResize="0"/>
          <p:nvPr/>
        </p:nvPicPr>
        <p:blipFill>
          <a:blip r:embed="rId4">
            <a:alphaModFix/>
          </a:blip>
          <a:stretch>
            <a:fillRect/>
          </a:stretch>
        </p:blipFill>
        <p:spPr>
          <a:xfrm>
            <a:off x="7559263" y="4404125"/>
            <a:ext cx="1134737" cy="365875"/>
          </a:xfrm>
          <a:prstGeom prst="rect">
            <a:avLst/>
          </a:prstGeom>
          <a:noFill/>
          <a:ln>
            <a:noFill/>
          </a:ln>
        </p:spPr>
      </p:pic>
      <p:pic>
        <p:nvPicPr>
          <p:cNvPr id="4" name="Picture 3">
            <a:extLst>
              <a:ext uri="{FF2B5EF4-FFF2-40B4-BE49-F238E27FC236}">
                <a16:creationId xmlns:a16="http://schemas.microsoft.com/office/drawing/2014/main" id="{FEF35BC5-F0A4-8C4A-8FC1-40E7773651C0}"/>
              </a:ext>
            </a:extLst>
          </p:cNvPr>
          <p:cNvPicPr>
            <a:picLocks/>
          </p:cNvPicPr>
          <p:nvPr/>
        </p:nvPicPr>
        <p:blipFill rotWithShape="1">
          <a:blip r:embed="rId5"/>
          <a:srcRect l="3749" t="18282" b="26766"/>
          <a:stretch/>
        </p:blipFill>
        <p:spPr>
          <a:xfrm>
            <a:off x="4650002" y="397899"/>
            <a:ext cx="4043998" cy="4189163"/>
          </a:xfrm>
          <a:prstGeom prst="ellipse">
            <a:avLst/>
          </a:prstGeom>
        </p:spPr>
      </p:pic>
    </p:spTree>
    <p:extLst>
      <p:ext uri="{BB962C8B-B14F-4D97-AF65-F5344CB8AC3E}">
        <p14:creationId xmlns:p14="http://schemas.microsoft.com/office/powerpoint/2010/main" val="1932074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3" name="Google Shape;95;p18">
            <a:extLst>
              <a:ext uri="{FF2B5EF4-FFF2-40B4-BE49-F238E27FC236}">
                <a16:creationId xmlns:a16="http://schemas.microsoft.com/office/drawing/2014/main" id="{8316735F-FB20-0E42-8C3E-323327371857}"/>
              </a:ext>
            </a:extLst>
          </p:cNvPr>
          <p:cNvSpPr txBox="1"/>
          <p:nvPr/>
        </p:nvSpPr>
        <p:spPr>
          <a:xfrm>
            <a:off x="450000" y="373500"/>
            <a:ext cx="7156200" cy="5847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600" b="1" dirty="0">
                <a:latin typeface="Montserrat"/>
                <a:ea typeface="Montserrat"/>
                <a:cs typeface="Montserrat"/>
                <a:sym typeface="Montserrat"/>
              </a:rPr>
              <a:t>Na aula anterior...</a:t>
            </a:r>
            <a:endParaRPr sz="2600" b="1" dirty="0">
              <a:latin typeface="Montserrat"/>
              <a:ea typeface="Montserrat"/>
              <a:cs typeface="Montserrat"/>
              <a:sym typeface="Montserrat"/>
            </a:endParaRPr>
          </a:p>
        </p:txBody>
      </p:sp>
      <p:grpSp>
        <p:nvGrpSpPr>
          <p:cNvPr id="7" name="Group 6">
            <a:extLst>
              <a:ext uri="{FF2B5EF4-FFF2-40B4-BE49-F238E27FC236}">
                <a16:creationId xmlns:a16="http://schemas.microsoft.com/office/drawing/2014/main" id="{1B4C54C4-90F9-7D45-AA5D-E92933BB0CEB}"/>
              </a:ext>
            </a:extLst>
          </p:cNvPr>
          <p:cNvGrpSpPr/>
          <p:nvPr/>
        </p:nvGrpSpPr>
        <p:grpSpPr>
          <a:xfrm>
            <a:off x="-135467" y="4105231"/>
            <a:ext cx="9279467" cy="1275666"/>
            <a:chOff x="-135467" y="4105231"/>
            <a:chExt cx="9279467" cy="1275666"/>
          </a:xfrm>
        </p:grpSpPr>
        <p:sp>
          <p:nvSpPr>
            <p:cNvPr id="8" name="Rectangle 7">
              <a:extLst>
                <a:ext uri="{FF2B5EF4-FFF2-40B4-BE49-F238E27FC236}">
                  <a16:creationId xmlns:a16="http://schemas.microsoft.com/office/drawing/2014/main" id="{3F51B02E-2AB3-2547-8649-D665D178BFB3}"/>
                </a:ext>
              </a:extLst>
            </p:cNvPr>
            <p:cNvSpPr/>
            <p:nvPr/>
          </p:nvSpPr>
          <p:spPr>
            <a:xfrm>
              <a:off x="0" y="4105231"/>
              <a:ext cx="9144000" cy="10382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11" name="Google Shape;89;p17">
              <a:extLst>
                <a:ext uri="{FF2B5EF4-FFF2-40B4-BE49-F238E27FC236}">
                  <a16:creationId xmlns:a16="http://schemas.microsoft.com/office/drawing/2014/main" id="{73A9171E-D5A1-5142-937B-97F9926D1050}"/>
                </a:ext>
              </a:extLst>
            </p:cNvPr>
            <p:cNvSpPr txBox="1"/>
            <p:nvPr/>
          </p:nvSpPr>
          <p:spPr>
            <a:xfrm>
              <a:off x="-135467" y="4303709"/>
              <a:ext cx="9144000" cy="1077188"/>
            </a:xfrm>
            <a:prstGeom prst="rect">
              <a:avLst/>
            </a:prstGeom>
            <a:noFill/>
            <a:ln>
              <a:noFill/>
            </a:ln>
          </p:spPr>
          <p:txBody>
            <a:bodyPr spcFirstLastPara="1" wrap="square" lIns="91425" tIns="91425" rIns="91425" bIns="91425" anchor="t" anchorCtr="0">
              <a:spAutoFit/>
            </a:bodyPr>
            <a:lstStyle/>
            <a:p>
              <a:pPr marL="114300" algn="ctr">
                <a:spcBef>
                  <a:spcPts val="600"/>
                </a:spcBef>
                <a:buClr>
                  <a:srgbClr val="0C343D"/>
                </a:buClr>
                <a:buSzPts val="1800"/>
                <a:defRPr/>
              </a:pPr>
              <a:r>
                <a:rPr lang="pt-BR" sz="1200" b="1" dirty="0">
                  <a:solidFill>
                    <a:srgbClr val="FA609B"/>
                  </a:solidFill>
                  <a:latin typeface="Montserrat"/>
                  <a:ea typeface="Montserrat"/>
                  <a:cs typeface="Montserrat"/>
                  <a:sym typeface="Montserrat"/>
                </a:rPr>
                <a:t>Herança </a:t>
              </a:r>
              <a:r>
                <a:rPr lang="pt-BR" sz="1200" dirty="0">
                  <a:solidFill>
                    <a:schemeClr val="bg1"/>
                  </a:solidFill>
                  <a:latin typeface="Montserrat"/>
                  <a:ea typeface="Montserrat"/>
                  <a:cs typeface="Montserrat"/>
                  <a:sym typeface="Montserrat"/>
                </a:rPr>
                <a:t>é </a:t>
              </a:r>
              <a:r>
                <a:rPr lang="en-US" sz="1200" dirty="0" err="1">
                  <a:solidFill>
                    <a:schemeClr val="bg1"/>
                  </a:solidFill>
                  <a:latin typeface="Montserrat"/>
                  <a:ea typeface="Montserrat"/>
                  <a:cs typeface="Montserrat"/>
                  <a:sym typeface="Montserrat"/>
                </a:rPr>
                <a:t>uma</a:t>
              </a:r>
              <a:r>
                <a:rPr lang="en-US" sz="1200" dirty="0">
                  <a:solidFill>
                    <a:schemeClr val="bg1"/>
                  </a:solidFill>
                  <a:latin typeface="Montserrat"/>
                  <a:ea typeface="Montserrat"/>
                  <a:cs typeface="Montserrat"/>
                  <a:sym typeface="Montserrat"/>
                </a:rPr>
                <a:t> </a:t>
              </a:r>
              <a:r>
                <a:rPr lang="en-US" sz="1200" dirty="0" err="1">
                  <a:solidFill>
                    <a:schemeClr val="bg1"/>
                  </a:solidFill>
                  <a:latin typeface="Montserrat"/>
                  <a:ea typeface="Montserrat"/>
                  <a:cs typeface="Montserrat"/>
                  <a:sym typeface="Montserrat"/>
                </a:rPr>
                <a:t>funcionalidade</a:t>
              </a:r>
              <a:r>
                <a:rPr lang="en-US" sz="1200" dirty="0">
                  <a:solidFill>
                    <a:schemeClr val="bg1"/>
                  </a:solidFill>
                  <a:latin typeface="Montserrat"/>
                  <a:ea typeface="Montserrat"/>
                  <a:cs typeface="Montserrat"/>
                  <a:sym typeface="Montserrat"/>
                </a:rPr>
                <a:t> que </a:t>
              </a:r>
              <a:r>
                <a:rPr lang="en-US" sz="1200" dirty="0" err="1">
                  <a:solidFill>
                    <a:schemeClr val="bg1"/>
                  </a:solidFill>
                  <a:latin typeface="Montserrat"/>
                  <a:ea typeface="Montserrat"/>
                  <a:cs typeface="Montserrat"/>
                  <a:sym typeface="Montserrat"/>
                </a:rPr>
                <a:t>permite</a:t>
              </a:r>
              <a:r>
                <a:rPr lang="en-US" sz="1200" dirty="0">
                  <a:solidFill>
                    <a:schemeClr val="bg1"/>
                  </a:solidFill>
                  <a:latin typeface="Montserrat"/>
                  <a:ea typeface="Montserrat"/>
                  <a:cs typeface="Montserrat"/>
                  <a:sym typeface="Montserrat"/>
                </a:rPr>
                <a:t> </a:t>
              </a:r>
              <a:r>
                <a:rPr lang="en-US" sz="1200" dirty="0" err="1">
                  <a:solidFill>
                    <a:schemeClr val="bg1"/>
                  </a:solidFill>
                  <a:latin typeface="Montserrat"/>
                  <a:ea typeface="Montserrat"/>
                  <a:cs typeface="Montserrat"/>
                  <a:sym typeface="Montserrat"/>
                </a:rPr>
                <a:t>modelar</a:t>
              </a:r>
              <a:r>
                <a:rPr lang="en-US" sz="1200" dirty="0">
                  <a:solidFill>
                    <a:schemeClr val="bg1"/>
                  </a:solidFill>
                  <a:latin typeface="Montserrat"/>
                  <a:ea typeface="Montserrat"/>
                  <a:cs typeface="Montserrat"/>
                  <a:sym typeface="Montserrat"/>
                </a:rPr>
                <a:t> </a:t>
              </a:r>
              <a:r>
                <a:rPr lang="en-US" sz="1200" dirty="0" err="1">
                  <a:solidFill>
                    <a:schemeClr val="bg1"/>
                  </a:solidFill>
                  <a:latin typeface="Montserrat"/>
                  <a:ea typeface="Montserrat"/>
                  <a:cs typeface="Montserrat"/>
                  <a:sym typeface="Montserrat"/>
                </a:rPr>
                <a:t>relações</a:t>
              </a:r>
              <a:r>
                <a:rPr lang="en-US" sz="1200" dirty="0">
                  <a:solidFill>
                    <a:schemeClr val="bg1"/>
                  </a:solidFill>
                  <a:latin typeface="Montserrat"/>
                  <a:ea typeface="Montserrat"/>
                  <a:cs typeface="Montserrat"/>
                  <a:sym typeface="Montserrat"/>
                </a:rPr>
                <a:t> do </a:t>
              </a:r>
              <a:r>
                <a:rPr lang="en-US" sz="1200" dirty="0" err="1">
                  <a:solidFill>
                    <a:schemeClr val="bg1"/>
                  </a:solidFill>
                  <a:latin typeface="Montserrat"/>
                  <a:ea typeface="Montserrat"/>
                  <a:cs typeface="Montserrat"/>
                  <a:sym typeface="Montserrat"/>
                </a:rPr>
                <a:t>tipo</a:t>
              </a:r>
              <a:r>
                <a:rPr lang="en-US" sz="1200" dirty="0">
                  <a:solidFill>
                    <a:schemeClr val="bg1"/>
                  </a:solidFill>
                  <a:latin typeface="Montserrat"/>
                  <a:ea typeface="Montserrat"/>
                  <a:cs typeface="Montserrat"/>
                  <a:sym typeface="Montserrat"/>
                </a:rPr>
                <a:t> [</a:t>
              </a:r>
              <a:r>
                <a:rPr lang="en-US" sz="1200" dirty="0" err="1">
                  <a:solidFill>
                    <a:schemeClr val="bg1"/>
                  </a:solidFill>
                  <a:latin typeface="Montserrat"/>
                  <a:ea typeface="Montserrat"/>
                  <a:cs typeface="Montserrat"/>
                  <a:sym typeface="Montserrat"/>
                </a:rPr>
                <a:t>uma</a:t>
              </a:r>
              <a:r>
                <a:rPr lang="en-US" sz="1200" dirty="0">
                  <a:solidFill>
                    <a:schemeClr val="bg1"/>
                  </a:solidFill>
                  <a:latin typeface="Montserrat"/>
                  <a:ea typeface="Montserrat"/>
                  <a:cs typeface="Montserrat"/>
                  <a:sym typeface="Montserrat"/>
                </a:rPr>
                <a:t> </a:t>
              </a:r>
              <a:r>
                <a:rPr lang="en-US" sz="1200" dirty="0" err="1">
                  <a:solidFill>
                    <a:schemeClr val="bg1"/>
                  </a:solidFill>
                  <a:latin typeface="Montserrat"/>
                  <a:ea typeface="Montserrat"/>
                  <a:cs typeface="Montserrat"/>
                  <a:sym typeface="Montserrat"/>
                </a:rPr>
                <a:t>classe</a:t>
              </a:r>
              <a:r>
                <a:rPr lang="en-US" sz="1200" dirty="0">
                  <a:solidFill>
                    <a:schemeClr val="bg1"/>
                  </a:solidFill>
                  <a:latin typeface="Montserrat"/>
                  <a:ea typeface="Montserrat"/>
                  <a:cs typeface="Montserrat"/>
                  <a:sym typeface="Montserrat"/>
                </a:rPr>
                <a:t>] </a:t>
              </a:r>
              <a:r>
                <a:rPr lang="en-US" sz="1200" b="1" dirty="0">
                  <a:solidFill>
                    <a:srgbClr val="FA609B"/>
                  </a:solidFill>
                  <a:latin typeface="Montserrat"/>
                  <a:sym typeface="Montserrat"/>
                </a:rPr>
                <a:t>“</a:t>
              </a:r>
              <a:r>
                <a:rPr lang="en-US" sz="1200" b="1" dirty="0" err="1">
                  <a:solidFill>
                    <a:srgbClr val="FA609B"/>
                  </a:solidFill>
                  <a:latin typeface="Montserrat"/>
                  <a:sym typeface="Montserrat"/>
                </a:rPr>
                <a:t>é</a:t>
              </a:r>
              <a:r>
                <a:rPr lang="en-US" sz="1200" b="1" dirty="0">
                  <a:solidFill>
                    <a:srgbClr val="FA609B"/>
                  </a:solidFill>
                  <a:latin typeface="Montserrat"/>
                  <a:sym typeface="Montserrat"/>
                </a:rPr>
                <a:t>” </a:t>
              </a:r>
              <a:r>
                <a:rPr lang="en-US" sz="1200" dirty="0">
                  <a:solidFill>
                    <a:schemeClr val="bg1"/>
                  </a:solidFill>
                  <a:latin typeface="Montserrat"/>
                  <a:ea typeface="Montserrat"/>
                  <a:cs typeface="Montserrat"/>
                  <a:sym typeface="Montserrat"/>
                </a:rPr>
                <a:t>do </a:t>
              </a:r>
              <a:r>
                <a:rPr lang="en-US" sz="1200" dirty="0" err="1">
                  <a:solidFill>
                    <a:schemeClr val="bg1"/>
                  </a:solidFill>
                  <a:latin typeface="Montserrat"/>
                  <a:ea typeface="Montserrat"/>
                  <a:cs typeface="Montserrat"/>
                  <a:sym typeface="Montserrat"/>
                </a:rPr>
                <a:t>mesmo</a:t>
              </a:r>
              <a:r>
                <a:rPr lang="en-US" sz="1200" dirty="0">
                  <a:solidFill>
                    <a:schemeClr val="bg1"/>
                  </a:solidFill>
                  <a:latin typeface="Montserrat"/>
                  <a:ea typeface="Montserrat"/>
                  <a:cs typeface="Montserrat"/>
                  <a:sym typeface="Montserrat"/>
                </a:rPr>
                <a:t> </a:t>
              </a:r>
              <a:r>
                <a:rPr lang="en-US" sz="1200" dirty="0" err="1">
                  <a:solidFill>
                    <a:schemeClr val="bg1"/>
                  </a:solidFill>
                  <a:latin typeface="Montserrat"/>
                  <a:ea typeface="Montserrat"/>
                  <a:cs typeface="Montserrat"/>
                  <a:sym typeface="Montserrat"/>
                </a:rPr>
                <a:t>tipo</a:t>
              </a:r>
              <a:r>
                <a:rPr lang="en-US" sz="1200" dirty="0">
                  <a:solidFill>
                    <a:schemeClr val="bg1"/>
                  </a:solidFill>
                  <a:latin typeface="Montserrat"/>
                  <a:ea typeface="Montserrat"/>
                  <a:cs typeface="Montserrat"/>
                  <a:sym typeface="Montserrat"/>
                </a:rPr>
                <a:t> de </a:t>
              </a:r>
              <a:r>
                <a:rPr lang="en-US" sz="1200" dirty="0" err="1">
                  <a:solidFill>
                    <a:schemeClr val="bg1"/>
                  </a:solidFill>
                  <a:latin typeface="Montserrat"/>
                  <a:ea typeface="Montserrat"/>
                  <a:cs typeface="Montserrat"/>
                  <a:sym typeface="Montserrat"/>
                </a:rPr>
                <a:t>outra</a:t>
              </a:r>
              <a:r>
                <a:rPr lang="en-US" sz="1200" dirty="0">
                  <a:solidFill>
                    <a:schemeClr val="bg1"/>
                  </a:solidFill>
                  <a:latin typeface="Montserrat"/>
                  <a:ea typeface="Montserrat"/>
                  <a:cs typeface="Montserrat"/>
                  <a:sym typeface="Montserrat"/>
                </a:rPr>
                <a:t>. A </a:t>
              </a:r>
              <a:r>
                <a:rPr lang="en-US" sz="1200" dirty="0" err="1">
                  <a:solidFill>
                    <a:schemeClr val="bg1"/>
                  </a:solidFill>
                  <a:latin typeface="Montserrat"/>
                  <a:ea typeface="Montserrat"/>
                  <a:cs typeface="Montserrat"/>
                  <a:sym typeface="Montserrat"/>
                </a:rPr>
                <a:t>herança</a:t>
              </a:r>
              <a:r>
                <a:rPr lang="en-US" sz="1200" dirty="0">
                  <a:solidFill>
                    <a:schemeClr val="bg1"/>
                  </a:solidFill>
                  <a:latin typeface="Montserrat"/>
                  <a:ea typeface="Montserrat"/>
                  <a:cs typeface="Montserrat"/>
                  <a:sym typeface="Montserrat"/>
                </a:rPr>
                <a:t> </a:t>
              </a:r>
              <a:r>
                <a:rPr lang="en-US" sz="1200" dirty="0" err="1">
                  <a:solidFill>
                    <a:schemeClr val="bg1"/>
                  </a:solidFill>
                  <a:latin typeface="Montserrat"/>
                  <a:ea typeface="Montserrat"/>
                  <a:cs typeface="Montserrat"/>
                  <a:sym typeface="Montserrat"/>
                </a:rPr>
                <a:t>funciona</a:t>
              </a:r>
              <a:r>
                <a:rPr lang="en-US" sz="1200" dirty="0">
                  <a:solidFill>
                    <a:schemeClr val="bg1"/>
                  </a:solidFill>
                  <a:latin typeface="Montserrat"/>
                  <a:ea typeface="Montserrat"/>
                  <a:cs typeface="Montserrat"/>
                  <a:sym typeface="Montserrat"/>
                </a:rPr>
                <a:t> de </a:t>
              </a:r>
              <a:r>
                <a:rPr lang="en-US" sz="1200" dirty="0" err="1">
                  <a:solidFill>
                    <a:schemeClr val="bg1"/>
                  </a:solidFill>
                  <a:latin typeface="Montserrat"/>
                  <a:ea typeface="Montserrat"/>
                  <a:cs typeface="Montserrat"/>
                  <a:sym typeface="Montserrat"/>
                </a:rPr>
                <a:t>maneira</a:t>
              </a:r>
              <a:r>
                <a:rPr lang="en-US" sz="1200" dirty="0">
                  <a:solidFill>
                    <a:schemeClr val="bg1"/>
                  </a:solidFill>
                  <a:latin typeface="Montserrat"/>
                  <a:ea typeface="Montserrat"/>
                  <a:cs typeface="Montserrat"/>
                  <a:sym typeface="Montserrat"/>
                </a:rPr>
                <a:t> </a:t>
              </a:r>
              <a:r>
                <a:rPr lang="en-US" sz="1200" b="1" dirty="0" err="1">
                  <a:solidFill>
                    <a:srgbClr val="FA609B"/>
                  </a:solidFill>
                  <a:latin typeface="Montserrat"/>
                  <a:sym typeface="Montserrat"/>
                </a:rPr>
                <a:t>transitiva</a:t>
              </a:r>
              <a:r>
                <a:rPr lang="en-US" sz="1200" dirty="0">
                  <a:solidFill>
                    <a:schemeClr val="bg1"/>
                  </a:solidFill>
                  <a:latin typeface="Montserrat"/>
                  <a:ea typeface="Montserrat"/>
                  <a:cs typeface="Montserrat"/>
                  <a:sym typeface="Montserrat"/>
                </a:rPr>
                <a:t> e Python </a:t>
              </a:r>
              <a:r>
                <a:rPr lang="en-US" sz="1200" dirty="0" err="1">
                  <a:solidFill>
                    <a:schemeClr val="bg1"/>
                  </a:solidFill>
                  <a:latin typeface="Montserrat"/>
                  <a:ea typeface="Montserrat"/>
                  <a:cs typeface="Montserrat"/>
                  <a:sym typeface="Montserrat"/>
                </a:rPr>
                <a:t>permite</a:t>
              </a:r>
              <a:r>
                <a:rPr lang="en-US" sz="1200" dirty="0">
                  <a:solidFill>
                    <a:schemeClr val="bg1"/>
                  </a:solidFill>
                  <a:latin typeface="Montserrat"/>
                  <a:ea typeface="Montserrat"/>
                  <a:cs typeface="Montserrat"/>
                  <a:sym typeface="Montserrat"/>
                </a:rPr>
                <a:t> o </a:t>
              </a:r>
              <a:r>
                <a:rPr lang="en-US" sz="1200" dirty="0" err="1">
                  <a:solidFill>
                    <a:schemeClr val="bg1"/>
                  </a:solidFill>
                  <a:latin typeface="Montserrat"/>
                  <a:ea typeface="Montserrat"/>
                  <a:cs typeface="Montserrat"/>
                  <a:sym typeface="Montserrat"/>
                </a:rPr>
                <a:t>uso</a:t>
              </a:r>
              <a:r>
                <a:rPr lang="en-US" sz="1200" dirty="0">
                  <a:solidFill>
                    <a:schemeClr val="bg1"/>
                  </a:solidFill>
                  <a:latin typeface="Montserrat"/>
                  <a:ea typeface="Montserrat"/>
                  <a:cs typeface="Montserrat"/>
                  <a:sym typeface="Montserrat"/>
                </a:rPr>
                <a:t> de </a:t>
              </a:r>
              <a:r>
                <a:rPr lang="en-US" sz="1200" b="1" dirty="0" err="1">
                  <a:solidFill>
                    <a:srgbClr val="FA609B"/>
                  </a:solidFill>
                  <a:latin typeface="Montserrat"/>
                  <a:sym typeface="Montserrat"/>
                </a:rPr>
                <a:t>herança</a:t>
              </a:r>
              <a:r>
                <a:rPr lang="en-US" sz="1200" b="1" dirty="0">
                  <a:solidFill>
                    <a:srgbClr val="FA609B"/>
                  </a:solidFill>
                  <a:latin typeface="Montserrat"/>
                  <a:sym typeface="Montserrat"/>
                </a:rPr>
                <a:t> </a:t>
              </a:r>
              <a:r>
                <a:rPr lang="en-US" sz="1200" b="1" dirty="0" err="1">
                  <a:solidFill>
                    <a:srgbClr val="FA609B"/>
                  </a:solidFill>
                  <a:latin typeface="Montserrat"/>
                  <a:sym typeface="Montserrat"/>
                </a:rPr>
                <a:t>múltipla</a:t>
              </a:r>
              <a:r>
                <a:rPr lang="en-US" sz="1200" dirty="0">
                  <a:solidFill>
                    <a:schemeClr val="bg1"/>
                  </a:solidFill>
                  <a:latin typeface="Montserrat"/>
                  <a:ea typeface="Montserrat"/>
                  <a:cs typeface="Montserrat"/>
                  <a:sym typeface="Montserrat"/>
                </a:rPr>
                <a:t>, </a:t>
              </a:r>
              <a:r>
                <a:rPr lang="en-US" sz="1200" dirty="0" err="1">
                  <a:solidFill>
                    <a:schemeClr val="bg1"/>
                  </a:solidFill>
                  <a:latin typeface="Montserrat"/>
                  <a:ea typeface="Montserrat"/>
                  <a:cs typeface="Montserrat"/>
                  <a:sym typeface="Montserrat"/>
                </a:rPr>
                <a:t>apesar</a:t>
              </a:r>
              <a:r>
                <a:rPr lang="en-US" sz="1200" dirty="0">
                  <a:solidFill>
                    <a:schemeClr val="bg1"/>
                  </a:solidFill>
                  <a:latin typeface="Montserrat"/>
                  <a:ea typeface="Montserrat"/>
                  <a:cs typeface="Montserrat"/>
                  <a:sym typeface="Montserrat"/>
                </a:rPr>
                <a:t> de ser </a:t>
              </a:r>
              <a:r>
                <a:rPr lang="en-US" sz="1200" dirty="0" err="1">
                  <a:solidFill>
                    <a:schemeClr val="bg1"/>
                  </a:solidFill>
                  <a:latin typeface="Montserrat"/>
                  <a:ea typeface="Montserrat"/>
                  <a:cs typeface="Montserrat"/>
                  <a:sym typeface="Montserrat"/>
                </a:rPr>
                <a:t>uma</a:t>
              </a:r>
              <a:r>
                <a:rPr lang="en-US" sz="1200" dirty="0">
                  <a:solidFill>
                    <a:schemeClr val="bg1"/>
                  </a:solidFill>
                  <a:latin typeface="Montserrat"/>
                  <a:ea typeface="Montserrat"/>
                  <a:cs typeface="Montserrat"/>
                  <a:sym typeface="Montserrat"/>
                </a:rPr>
                <a:t> </a:t>
              </a:r>
              <a:r>
                <a:rPr lang="en-US" sz="1200" dirty="0" err="1">
                  <a:solidFill>
                    <a:schemeClr val="bg1"/>
                  </a:solidFill>
                  <a:latin typeface="Montserrat"/>
                  <a:ea typeface="Montserrat"/>
                  <a:cs typeface="Montserrat"/>
                  <a:sym typeface="Montserrat"/>
                </a:rPr>
                <a:t>funcionalidade</a:t>
              </a:r>
              <a:r>
                <a:rPr lang="en-US" sz="1200" dirty="0">
                  <a:solidFill>
                    <a:schemeClr val="bg1"/>
                  </a:solidFill>
                  <a:latin typeface="Montserrat"/>
                  <a:ea typeface="Montserrat"/>
                  <a:cs typeface="Montserrat"/>
                  <a:sym typeface="Montserrat"/>
                </a:rPr>
                <a:t> que </a:t>
              </a:r>
              <a:r>
                <a:rPr lang="en-US" sz="1200" dirty="0" err="1">
                  <a:solidFill>
                    <a:schemeClr val="bg1"/>
                  </a:solidFill>
                  <a:latin typeface="Montserrat"/>
                  <a:ea typeface="Montserrat"/>
                  <a:cs typeface="Montserrat"/>
                  <a:sym typeface="Montserrat"/>
                </a:rPr>
                <a:t>exige</a:t>
              </a:r>
              <a:r>
                <a:rPr lang="en-US" sz="1200" dirty="0">
                  <a:solidFill>
                    <a:schemeClr val="bg1"/>
                  </a:solidFill>
                  <a:latin typeface="Montserrat"/>
                  <a:ea typeface="Montserrat"/>
                  <a:cs typeface="Montserrat"/>
                  <a:sym typeface="Montserrat"/>
                </a:rPr>
                <a:t> </a:t>
              </a:r>
              <a:r>
                <a:rPr lang="en-US" sz="1200" dirty="0" err="1">
                  <a:solidFill>
                    <a:schemeClr val="bg1"/>
                  </a:solidFill>
                  <a:latin typeface="Montserrat"/>
                  <a:ea typeface="Montserrat"/>
                  <a:cs typeface="Montserrat"/>
                  <a:sym typeface="Montserrat"/>
                </a:rPr>
                <a:t>muita</a:t>
              </a:r>
              <a:r>
                <a:rPr lang="en-US" sz="1200" dirty="0">
                  <a:solidFill>
                    <a:schemeClr val="bg1"/>
                  </a:solidFill>
                  <a:latin typeface="Montserrat"/>
                  <a:ea typeface="Montserrat"/>
                  <a:cs typeface="Montserrat"/>
                  <a:sym typeface="Montserrat"/>
                </a:rPr>
                <a:t> cautela.</a:t>
              </a:r>
            </a:p>
            <a:p>
              <a:pPr marL="114300" lvl="0" algn="ctr">
                <a:spcBef>
                  <a:spcPts val="600"/>
                </a:spcBef>
                <a:buClr>
                  <a:srgbClr val="0C343D"/>
                </a:buClr>
                <a:buSzPts val="1800"/>
                <a:defRPr/>
              </a:pPr>
              <a:endParaRPr lang="pt-BR" sz="1200" dirty="0">
                <a:solidFill>
                  <a:schemeClr val="bg1"/>
                </a:solidFill>
                <a:latin typeface="Montserrat"/>
                <a:ea typeface="Montserrat"/>
                <a:cs typeface="Montserrat"/>
                <a:sym typeface="Montserrat"/>
              </a:endParaRPr>
            </a:p>
          </p:txBody>
        </p:sp>
      </p:grpSp>
      <p:sp>
        <p:nvSpPr>
          <p:cNvPr id="12" name="Google Shape;89;p17">
            <a:extLst>
              <a:ext uri="{FF2B5EF4-FFF2-40B4-BE49-F238E27FC236}">
                <a16:creationId xmlns:a16="http://schemas.microsoft.com/office/drawing/2014/main" id="{2277B336-27BF-1949-865F-46163B1189C3}"/>
              </a:ext>
            </a:extLst>
          </p:cNvPr>
          <p:cNvSpPr txBox="1"/>
          <p:nvPr/>
        </p:nvSpPr>
        <p:spPr>
          <a:xfrm>
            <a:off x="1279603" y="1623502"/>
            <a:ext cx="1366734" cy="477023"/>
          </a:xfrm>
          <a:prstGeom prst="rect">
            <a:avLst/>
          </a:prstGeom>
          <a:noFill/>
          <a:ln w="28575">
            <a:solidFill>
              <a:srgbClr val="FA609B"/>
            </a:solid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114300" algn="ctr">
              <a:spcBef>
                <a:spcPts val="600"/>
              </a:spcBef>
              <a:buClr>
                <a:srgbClr val="0C343D"/>
              </a:buClr>
              <a:buSzPts val="1800"/>
              <a:defRPr sz="1200">
                <a:latin typeface="Consolas" panose="020B0609020204030204" pitchFamily="49" charset="0"/>
                <a:ea typeface="Montserrat"/>
                <a:cs typeface="Consolas" panose="020B0609020204030204" pitchFamily="49" charset="0"/>
              </a:defRPr>
            </a:lvl1pPr>
          </a:lstStyle>
          <a:p>
            <a:r>
              <a:rPr lang="pt-BR" sz="1100">
                <a:sym typeface="Montserrat"/>
              </a:rPr>
              <a:t>Pessoa</a:t>
            </a:r>
            <a:endParaRPr lang="pt-BR" sz="1100" dirty="0">
              <a:sym typeface="Montserrat"/>
            </a:endParaRPr>
          </a:p>
        </p:txBody>
      </p:sp>
      <p:sp>
        <p:nvSpPr>
          <p:cNvPr id="13" name="Google Shape;89;p17">
            <a:extLst>
              <a:ext uri="{FF2B5EF4-FFF2-40B4-BE49-F238E27FC236}">
                <a16:creationId xmlns:a16="http://schemas.microsoft.com/office/drawing/2014/main" id="{20F11FB3-DE36-6942-8793-5B7162A08B27}"/>
              </a:ext>
            </a:extLst>
          </p:cNvPr>
          <p:cNvSpPr txBox="1"/>
          <p:nvPr/>
        </p:nvSpPr>
        <p:spPr>
          <a:xfrm>
            <a:off x="1268314" y="2734806"/>
            <a:ext cx="1391345" cy="477023"/>
          </a:xfrm>
          <a:prstGeom prst="rect">
            <a:avLst/>
          </a:prstGeom>
          <a:noFill/>
          <a:ln w="28575">
            <a:solidFill>
              <a:srgbClr val="FA609B"/>
            </a:solid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lgn="ctr">
              <a:spcBef>
                <a:spcPts val="600"/>
              </a:spcBef>
              <a:buClr>
                <a:srgbClr val="0C343D"/>
              </a:buClr>
              <a:buSzPts val="1800"/>
              <a:defRPr sz="1200">
                <a:latin typeface="Consolas" panose="020B0609020204030204" pitchFamily="49" charset="0"/>
                <a:ea typeface="Montserrat"/>
                <a:cs typeface="Consolas" panose="020B0609020204030204" pitchFamily="49" charset="0"/>
              </a:defRPr>
            </a:lvl1pPr>
          </a:lstStyle>
          <a:p>
            <a:r>
              <a:rPr lang="pt-BR" sz="1100" dirty="0">
                <a:sym typeface="Montserrat"/>
              </a:rPr>
              <a:t>Estudante</a:t>
            </a:r>
          </a:p>
        </p:txBody>
      </p:sp>
      <p:cxnSp>
        <p:nvCxnSpPr>
          <p:cNvPr id="14" name="Straight Connector 13">
            <a:extLst>
              <a:ext uri="{FF2B5EF4-FFF2-40B4-BE49-F238E27FC236}">
                <a16:creationId xmlns:a16="http://schemas.microsoft.com/office/drawing/2014/main" id="{8F40A051-B26A-D346-B9ED-5B5B15491864}"/>
              </a:ext>
            </a:extLst>
          </p:cNvPr>
          <p:cNvCxnSpPr>
            <a:cxnSpLocks/>
            <a:stCxn id="12" idx="2"/>
            <a:endCxn id="13" idx="0"/>
          </p:cNvCxnSpPr>
          <p:nvPr/>
        </p:nvCxnSpPr>
        <p:spPr>
          <a:xfrm>
            <a:off x="1962970" y="2069748"/>
            <a:ext cx="1017" cy="665058"/>
          </a:xfrm>
          <a:prstGeom prst="line">
            <a:avLst/>
          </a:prstGeom>
          <a:ln w="28575">
            <a:solidFill>
              <a:srgbClr val="FA609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A3CAA39D-2E54-0F40-B30F-EF4F7165F9C1}"/>
              </a:ext>
            </a:extLst>
          </p:cNvPr>
          <p:cNvGrpSpPr/>
          <p:nvPr/>
        </p:nvGrpSpPr>
        <p:grpSpPr>
          <a:xfrm>
            <a:off x="3349351" y="1074259"/>
            <a:ext cx="1579728" cy="2751677"/>
            <a:chOff x="7164566" y="1190539"/>
            <a:chExt cx="1579728" cy="2751677"/>
          </a:xfrm>
        </p:grpSpPr>
        <p:sp>
          <p:nvSpPr>
            <p:cNvPr id="22" name="Google Shape;89;p17">
              <a:extLst>
                <a:ext uri="{FF2B5EF4-FFF2-40B4-BE49-F238E27FC236}">
                  <a16:creationId xmlns:a16="http://schemas.microsoft.com/office/drawing/2014/main" id="{AE122CB7-D634-8D4E-A73C-419650BADAD1}"/>
                </a:ext>
              </a:extLst>
            </p:cNvPr>
            <p:cNvSpPr txBox="1"/>
            <p:nvPr/>
          </p:nvSpPr>
          <p:spPr>
            <a:xfrm>
              <a:off x="7271063" y="1190539"/>
              <a:ext cx="1366734" cy="446246"/>
            </a:xfrm>
            <a:prstGeom prst="rect">
              <a:avLst/>
            </a:prstGeom>
            <a:noFill/>
            <a:ln w="28575">
              <a:solidFill>
                <a:srgbClr val="FA609B"/>
              </a:solidFill>
            </a:ln>
          </p:spPr>
          <p:txBody>
            <a:bodyPr spcFirstLastPara="1" wrap="square" lIns="91425" tIns="91425" rIns="91425" bIns="91425" anchor="t" anchorCtr="0">
              <a:spAutoFit/>
            </a:bodyPr>
            <a:lstStyle/>
            <a:p>
              <a:pPr marL="114300" lvl="0" algn="ctr">
                <a:spcBef>
                  <a:spcPts val="600"/>
                </a:spcBef>
                <a:buClr>
                  <a:srgbClr val="0C343D"/>
                </a:buClr>
                <a:buSzPts val="1800"/>
                <a:defRPr/>
              </a:pPr>
              <a:r>
                <a:rPr lang="pt-BR" sz="1200" dirty="0">
                  <a:latin typeface="Consolas" panose="020B0609020204030204" pitchFamily="49" charset="0"/>
                  <a:ea typeface="Montserrat"/>
                  <a:cs typeface="Consolas" panose="020B0609020204030204" pitchFamily="49" charset="0"/>
                  <a:sym typeface="Montserrat"/>
                </a:rPr>
                <a:t>Pessoa</a:t>
              </a:r>
              <a:endParaRPr lang="pt-BR" sz="1200" b="1" dirty="0">
                <a:solidFill>
                  <a:srgbClr val="FA609B"/>
                </a:solidFill>
                <a:latin typeface="Consolas" panose="020B0609020204030204" pitchFamily="49" charset="0"/>
                <a:cs typeface="Consolas" panose="020B0609020204030204" pitchFamily="49" charset="0"/>
                <a:sym typeface="Montserrat"/>
              </a:endParaRPr>
            </a:p>
          </p:txBody>
        </p:sp>
        <p:sp>
          <p:nvSpPr>
            <p:cNvPr id="23" name="Google Shape;89;p17">
              <a:extLst>
                <a:ext uri="{FF2B5EF4-FFF2-40B4-BE49-F238E27FC236}">
                  <a16:creationId xmlns:a16="http://schemas.microsoft.com/office/drawing/2014/main" id="{85C1D545-5174-894B-B0F6-A35621FE472D}"/>
                </a:ext>
              </a:extLst>
            </p:cNvPr>
            <p:cNvSpPr txBox="1"/>
            <p:nvPr/>
          </p:nvSpPr>
          <p:spPr>
            <a:xfrm>
              <a:off x="7259774" y="2301843"/>
              <a:ext cx="1391345" cy="446246"/>
            </a:xfrm>
            <a:prstGeom prst="rect">
              <a:avLst/>
            </a:prstGeom>
            <a:noFill/>
            <a:ln w="28575">
              <a:solidFill>
                <a:srgbClr val="FA609B"/>
              </a:solidFill>
            </a:ln>
          </p:spPr>
          <p:txBody>
            <a:bodyPr spcFirstLastPara="1" wrap="square" lIns="91425" tIns="91425" rIns="91425" bIns="91425" anchor="t" anchorCtr="0">
              <a:spAutoFit/>
            </a:bodyPr>
            <a:lstStyle/>
            <a:p>
              <a:pPr marL="114300" lvl="0" algn="ctr">
                <a:spcBef>
                  <a:spcPts val="600"/>
                </a:spcBef>
                <a:buClr>
                  <a:srgbClr val="0C343D"/>
                </a:buClr>
                <a:buSzPts val="1800"/>
                <a:defRPr/>
              </a:pPr>
              <a:r>
                <a:rPr lang="pt-BR" sz="1200" dirty="0">
                  <a:latin typeface="Consolas" panose="020B0609020204030204" pitchFamily="49" charset="0"/>
                  <a:ea typeface="Montserrat"/>
                  <a:cs typeface="Consolas" panose="020B0609020204030204" pitchFamily="49" charset="0"/>
                  <a:sym typeface="Montserrat"/>
                </a:rPr>
                <a:t>Trabalhador</a:t>
              </a:r>
              <a:endParaRPr lang="pt-BR" sz="1200" b="1" dirty="0">
                <a:solidFill>
                  <a:srgbClr val="FA609B"/>
                </a:solidFill>
                <a:latin typeface="Consolas" panose="020B0609020204030204" pitchFamily="49" charset="0"/>
                <a:cs typeface="Consolas" panose="020B0609020204030204" pitchFamily="49" charset="0"/>
                <a:sym typeface="Montserrat"/>
              </a:endParaRPr>
            </a:p>
          </p:txBody>
        </p:sp>
        <p:cxnSp>
          <p:nvCxnSpPr>
            <p:cNvPr id="24" name="Straight Connector 23">
              <a:extLst>
                <a:ext uri="{FF2B5EF4-FFF2-40B4-BE49-F238E27FC236}">
                  <a16:creationId xmlns:a16="http://schemas.microsoft.com/office/drawing/2014/main" id="{356177C5-3AE2-D947-BCB1-CB92A357D031}"/>
                </a:ext>
              </a:extLst>
            </p:cNvPr>
            <p:cNvCxnSpPr>
              <a:cxnSpLocks/>
              <a:stCxn id="22" idx="2"/>
              <a:endCxn id="23" idx="0"/>
            </p:cNvCxnSpPr>
            <p:nvPr/>
          </p:nvCxnSpPr>
          <p:spPr>
            <a:xfrm>
              <a:off x="7954430" y="1636785"/>
              <a:ext cx="1017" cy="665058"/>
            </a:xfrm>
            <a:prstGeom prst="line">
              <a:avLst/>
            </a:prstGeom>
            <a:ln w="28575">
              <a:solidFill>
                <a:srgbClr val="FA609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Google Shape;89;p17">
              <a:extLst>
                <a:ext uri="{FF2B5EF4-FFF2-40B4-BE49-F238E27FC236}">
                  <a16:creationId xmlns:a16="http://schemas.microsoft.com/office/drawing/2014/main" id="{96D62ADF-1226-B347-B1CA-BF4A448EC27E}"/>
                </a:ext>
              </a:extLst>
            </p:cNvPr>
            <p:cNvSpPr txBox="1"/>
            <p:nvPr/>
          </p:nvSpPr>
          <p:spPr>
            <a:xfrm>
              <a:off x="7164566" y="3495970"/>
              <a:ext cx="1579728" cy="446246"/>
            </a:xfrm>
            <a:prstGeom prst="rect">
              <a:avLst/>
            </a:prstGeom>
            <a:noFill/>
            <a:ln w="28575">
              <a:solidFill>
                <a:srgbClr val="FA609B"/>
              </a:solidFill>
            </a:ln>
          </p:spPr>
          <p:txBody>
            <a:bodyPr spcFirstLastPara="1" wrap="square" lIns="91425" tIns="91425" rIns="91425" bIns="91425" anchor="t" anchorCtr="0">
              <a:spAutoFit/>
            </a:bodyPr>
            <a:lstStyle/>
            <a:p>
              <a:pPr marL="114300" lvl="0" algn="ctr">
                <a:spcBef>
                  <a:spcPts val="600"/>
                </a:spcBef>
                <a:buClr>
                  <a:srgbClr val="0C343D"/>
                </a:buClr>
                <a:buSzPts val="1800"/>
                <a:defRPr/>
              </a:pPr>
              <a:r>
                <a:rPr lang="pt-BR" sz="1200" dirty="0">
                  <a:latin typeface="Consolas" panose="020B0609020204030204" pitchFamily="49" charset="0"/>
                  <a:ea typeface="Montserrat"/>
                  <a:cs typeface="Consolas" panose="020B0609020204030204" pitchFamily="49" charset="0"/>
                  <a:sym typeface="Montserrat"/>
                </a:rPr>
                <a:t>Professor</a:t>
              </a:r>
              <a:endParaRPr lang="pt-BR" sz="1200" b="1" dirty="0">
                <a:solidFill>
                  <a:srgbClr val="FA609B"/>
                </a:solidFill>
                <a:latin typeface="Consolas" panose="020B0609020204030204" pitchFamily="49" charset="0"/>
                <a:cs typeface="Consolas" panose="020B0609020204030204" pitchFamily="49" charset="0"/>
                <a:sym typeface="Montserrat"/>
              </a:endParaRPr>
            </a:p>
          </p:txBody>
        </p:sp>
        <p:cxnSp>
          <p:nvCxnSpPr>
            <p:cNvPr id="26" name="Straight Connector 25">
              <a:extLst>
                <a:ext uri="{FF2B5EF4-FFF2-40B4-BE49-F238E27FC236}">
                  <a16:creationId xmlns:a16="http://schemas.microsoft.com/office/drawing/2014/main" id="{72ACE455-1F28-6B4C-B6B6-DCE97A389581}"/>
                </a:ext>
              </a:extLst>
            </p:cNvPr>
            <p:cNvCxnSpPr>
              <a:cxnSpLocks/>
              <a:stCxn id="23" idx="2"/>
              <a:endCxn id="25" idx="0"/>
            </p:cNvCxnSpPr>
            <p:nvPr/>
          </p:nvCxnSpPr>
          <p:spPr>
            <a:xfrm flipH="1">
              <a:off x="7954430" y="2748089"/>
              <a:ext cx="1017" cy="747881"/>
            </a:xfrm>
            <a:prstGeom prst="line">
              <a:avLst/>
            </a:prstGeom>
            <a:ln w="28575">
              <a:solidFill>
                <a:srgbClr val="FA609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E155974B-D895-2347-BA16-5F0FB8EA8D22}"/>
              </a:ext>
            </a:extLst>
          </p:cNvPr>
          <p:cNvGrpSpPr/>
          <p:nvPr/>
        </p:nvGrpSpPr>
        <p:grpSpPr>
          <a:xfrm>
            <a:off x="5413663" y="1635822"/>
            <a:ext cx="3029239" cy="1576007"/>
            <a:chOff x="7369036" y="1190539"/>
            <a:chExt cx="3029239" cy="1576007"/>
          </a:xfrm>
        </p:grpSpPr>
        <p:sp>
          <p:nvSpPr>
            <p:cNvPr id="28" name="Google Shape;89;p17">
              <a:extLst>
                <a:ext uri="{FF2B5EF4-FFF2-40B4-BE49-F238E27FC236}">
                  <a16:creationId xmlns:a16="http://schemas.microsoft.com/office/drawing/2014/main" id="{68431832-448F-EA4C-A468-DEFFBF123709}"/>
                </a:ext>
              </a:extLst>
            </p:cNvPr>
            <p:cNvSpPr txBox="1"/>
            <p:nvPr/>
          </p:nvSpPr>
          <p:spPr>
            <a:xfrm>
              <a:off x="7369036" y="1190539"/>
              <a:ext cx="1366734" cy="446246"/>
            </a:xfrm>
            <a:prstGeom prst="rect">
              <a:avLst/>
            </a:prstGeom>
            <a:noFill/>
            <a:ln w="28575">
              <a:solidFill>
                <a:srgbClr val="FA609B"/>
              </a:solidFill>
            </a:ln>
          </p:spPr>
          <p:txBody>
            <a:bodyPr spcFirstLastPara="1" wrap="square" lIns="91425" tIns="91425" rIns="91425" bIns="91425" anchor="t" anchorCtr="0">
              <a:spAutoFit/>
            </a:bodyPr>
            <a:lstStyle/>
            <a:p>
              <a:pPr marL="114300" lvl="0" algn="ctr">
                <a:spcBef>
                  <a:spcPts val="600"/>
                </a:spcBef>
                <a:buClr>
                  <a:srgbClr val="0C343D"/>
                </a:buClr>
                <a:buSzPts val="1800"/>
                <a:defRPr/>
              </a:pPr>
              <a:r>
                <a:rPr lang="pt-BR" sz="1100" dirty="0" err="1">
                  <a:latin typeface="Consolas" panose="020B0609020204030204" pitchFamily="49" charset="0"/>
                  <a:ea typeface="Montserrat"/>
                  <a:cs typeface="Consolas" panose="020B0609020204030204" pitchFamily="49" charset="0"/>
                  <a:sym typeface="Montserrat"/>
                </a:rPr>
                <a:t>Logavel</a:t>
              </a:r>
              <a:endParaRPr lang="pt-BR" sz="1100" b="1" dirty="0">
                <a:solidFill>
                  <a:srgbClr val="FA609B"/>
                </a:solidFill>
                <a:latin typeface="Consolas" panose="020B0609020204030204" pitchFamily="49" charset="0"/>
                <a:cs typeface="Consolas" panose="020B0609020204030204" pitchFamily="49" charset="0"/>
                <a:sym typeface="Montserrat"/>
              </a:endParaRPr>
            </a:p>
          </p:txBody>
        </p:sp>
        <p:sp>
          <p:nvSpPr>
            <p:cNvPr id="29" name="Google Shape;89;p17">
              <a:extLst>
                <a:ext uri="{FF2B5EF4-FFF2-40B4-BE49-F238E27FC236}">
                  <a16:creationId xmlns:a16="http://schemas.microsoft.com/office/drawing/2014/main" id="{842AFE4E-4B1F-4241-BDBA-FB23004F2571}"/>
                </a:ext>
              </a:extLst>
            </p:cNvPr>
            <p:cNvSpPr txBox="1"/>
            <p:nvPr/>
          </p:nvSpPr>
          <p:spPr>
            <a:xfrm>
              <a:off x="9006930" y="1190539"/>
              <a:ext cx="1391345" cy="446246"/>
            </a:xfrm>
            <a:prstGeom prst="rect">
              <a:avLst/>
            </a:prstGeom>
            <a:noFill/>
            <a:ln w="28575">
              <a:solidFill>
                <a:srgbClr val="FA609B"/>
              </a:solidFill>
            </a:ln>
          </p:spPr>
          <p:txBody>
            <a:bodyPr spcFirstLastPara="1" wrap="square" lIns="91425" tIns="91425" rIns="91425" bIns="91425" anchor="t" anchorCtr="0">
              <a:spAutoFit/>
            </a:bodyPr>
            <a:lstStyle/>
            <a:p>
              <a:pPr marL="114300" lvl="0" algn="ctr">
                <a:spcBef>
                  <a:spcPts val="600"/>
                </a:spcBef>
                <a:buClr>
                  <a:srgbClr val="0C343D"/>
                </a:buClr>
                <a:buSzPts val="1800"/>
                <a:defRPr/>
              </a:pPr>
              <a:r>
                <a:rPr lang="pt-BR" sz="1100" dirty="0" err="1">
                  <a:latin typeface="Consolas" panose="020B0609020204030204" pitchFamily="49" charset="0"/>
                  <a:ea typeface="Montserrat"/>
                  <a:cs typeface="Consolas" panose="020B0609020204030204" pitchFamily="49" charset="0"/>
                  <a:sym typeface="Montserrat"/>
                </a:rPr>
                <a:t>Conexao</a:t>
              </a:r>
              <a:endParaRPr lang="pt-BR" sz="1100" b="1" dirty="0">
                <a:solidFill>
                  <a:srgbClr val="FA609B"/>
                </a:solidFill>
                <a:latin typeface="Consolas" panose="020B0609020204030204" pitchFamily="49" charset="0"/>
                <a:cs typeface="Consolas" panose="020B0609020204030204" pitchFamily="49" charset="0"/>
                <a:sym typeface="Montserrat"/>
              </a:endParaRPr>
            </a:p>
          </p:txBody>
        </p:sp>
        <p:sp>
          <p:nvSpPr>
            <p:cNvPr id="30" name="Google Shape;89;p17">
              <a:extLst>
                <a:ext uri="{FF2B5EF4-FFF2-40B4-BE49-F238E27FC236}">
                  <a16:creationId xmlns:a16="http://schemas.microsoft.com/office/drawing/2014/main" id="{B5C6E864-6752-4544-B46F-071747CFF25F}"/>
                </a:ext>
              </a:extLst>
            </p:cNvPr>
            <p:cNvSpPr txBox="1"/>
            <p:nvPr/>
          </p:nvSpPr>
          <p:spPr>
            <a:xfrm>
              <a:off x="8068730" y="2320300"/>
              <a:ext cx="1579728" cy="446246"/>
            </a:xfrm>
            <a:prstGeom prst="rect">
              <a:avLst/>
            </a:prstGeom>
            <a:noFill/>
            <a:ln w="28575">
              <a:solidFill>
                <a:srgbClr val="FA609B"/>
              </a:solidFill>
            </a:ln>
          </p:spPr>
          <p:txBody>
            <a:bodyPr spcFirstLastPara="1" wrap="square" lIns="91425" tIns="91425" rIns="91425" bIns="91425" anchor="t" anchorCtr="0">
              <a:spAutoFit/>
            </a:bodyPr>
            <a:lstStyle/>
            <a:p>
              <a:pPr marL="114300" lvl="0" algn="ctr">
                <a:spcBef>
                  <a:spcPts val="600"/>
                </a:spcBef>
                <a:buClr>
                  <a:srgbClr val="0C343D"/>
                </a:buClr>
                <a:buSzPts val="1800"/>
                <a:defRPr/>
              </a:pPr>
              <a:r>
                <a:rPr lang="pt-BR" sz="1100" dirty="0" err="1">
                  <a:latin typeface="Consolas" panose="020B0609020204030204" pitchFamily="49" charset="0"/>
                  <a:ea typeface="Montserrat"/>
                  <a:cs typeface="Consolas" panose="020B0609020204030204" pitchFamily="49" charset="0"/>
                  <a:sym typeface="Montserrat"/>
                </a:rPr>
                <a:t>MySqlDatabase</a:t>
              </a:r>
              <a:endParaRPr lang="pt-BR" sz="1100" b="1" dirty="0">
                <a:solidFill>
                  <a:srgbClr val="FA609B"/>
                </a:solidFill>
                <a:latin typeface="Consolas" panose="020B0609020204030204" pitchFamily="49" charset="0"/>
                <a:cs typeface="Consolas" panose="020B0609020204030204" pitchFamily="49" charset="0"/>
                <a:sym typeface="Montserrat"/>
              </a:endParaRPr>
            </a:p>
          </p:txBody>
        </p:sp>
        <p:cxnSp>
          <p:nvCxnSpPr>
            <p:cNvPr id="31" name="Straight Connector 30">
              <a:extLst>
                <a:ext uri="{FF2B5EF4-FFF2-40B4-BE49-F238E27FC236}">
                  <a16:creationId xmlns:a16="http://schemas.microsoft.com/office/drawing/2014/main" id="{7B775AD2-0DDE-2B40-8C0B-4E9C41669B3A}"/>
                </a:ext>
              </a:extLst>
            </p:cNvPr>
            <p:cNvCxnSpPr>
              <a:cxnSpLocks/>
              <a:stCxn id="29" idx="2"/>
              <a:endCxn id="30" idx="0"/>
            </p:cNvCxnSpPr>
            <p:nvPr/>
          </p:nvCxnSpPr>
          <p:spPr>
            <a:xfrm flipH="1">
              <a:off x="8858594" y="1636785"/>
              <a:ext cx="844009" cy="683515"/>
            </a:xfrm>
            <a:prstGeom prst="line">
              <a:avLst/>
            </a:prstGeom>
            <a:ln w="28575">
              <a:solidFill>
                <a:srgbClr val="FA609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32" name="Straight Connector 31">
            <a:extLst>
              <a:ext uri="{FF2B5EF4-FFF2-40B4-BE49-F238E27FC236}">
                <a16:creationId xmlns:a16="http://schemas.microsoft.com/office/drawing/2014/main" id="{BD3029C1-43D6-4F48-8398-084FA1D97B47}"/>
              </a:ext>
            </a:extLst>
          </p:cNvPr>
          <p:cNvCxnSpPr>
            <a:cxnSpLocks/>
            <a:stCxn id="28" idx="2"/>
            <a:endCxn id="30" idx="0"/>
          </p:cNvCxnSpPr>
          <p:nvPr/>
        </p:nvCxnSpPr>
        <p:spPr>
          <a:xfrm>
            <a:off x="6097030" y="2082068"/>
            <a:ext cx="806191" cy="683515"/>
          </a:xfrm>
          <a:prstGeom prst="line">
            <a:avLst/>
          </a:prstGeom>
          <a:ln w="28575">
            <a:solidFill>
              <a:srgbClr val="FA609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Google Shape;87;p17">
            <a:extLst>
              <a:ext uri="{FF2B5EF4-FFF2-40B4-BE49-F238E27FC236}">
                <a16:creationId xmlns:a16="http://schemas.microsoft.com/office/drawing/2014/main" id="{A3658BBB-E0F8-8E46-89C5-3E187525F2E3}"/>
              </a:ext>
            </a:extLst>
          </p:cNvPr>
          <p:cNvSpPr txBox="1"/>
          <p:nvPr/>
        </p:nvSpPr>
        <p:spPr>
          <a:xfrm>
            <a:off x="4028100" y="426306"/>
            <a:ext cx="4756381" cy="461635"/>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800" b="1" i="0" u="none" strike="noStrike" kern="0" cap="none" spc="0" normalizeH="0" baseline="0" noProof="0" dirty="0">
                <a:ln>
                  <a:noFill/>
                </a:ln>
                <a:solidFill>
                  <a:srgbClr val="FA609B"/>
                </a:solidFill>
                <a:effectLst/>
                <a:uLnTx/>
                <a:uFillTx/>
                <a:latin typeface="Montserrat"/>
                <a:ea typeface="Montserrat"/>
                <a:cs typeface="Montserrat"/>
                <a:sym typeface="Montserrat"/>
              </a:rPr>
              <a:t>Herança</a:t>
            </a:r>
            <a:endParaRPr kumimoji="0" sz="1800" b="1" i="0" u="none" strike="noStrike" kern="0" cap="none" spc="0" normalizeH="0" baseline="0" noProof="0" dirty="0">
              <a:ln>
                <a:noFill/>
              </a:ln>
              <a:solidFill>
                <a:srgbClr val="FA609B"/>
              </a:solidFill>
              <a:effectLst/>
              <a:uLnTx/>
              <a:uFillTx/>
              <a:latin typeface="Montserrat"/>
              <a:ea typeface="Montserrat"/>
              <a:cs typeface="Montserrat"/>
              <a:sym typeface="Montserrat"/>
            </a:endParaRPr>
          </a:p>
        </p:txBody>
      </p:sp>
    </p:spTree>
    <p:extLst>
      <p:ext uri="{BB962C8B-B14F-4D97-AF65-F5344CB8AC3E}">
        <p14:creationId xmlns:p14="http://schemas.microsoft.com/office/powerpoint/2010/main" val="14733121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609A"/>
        </a:solidFill>
        <a:effectLst/>
      </p:bgPr>
    </p:bg>
    <p:spTree>
      <p:nvGrpSpPr>
        <p:cNvPr id="1" name="Shape 148"/>
        <p:cNvGrpSpPr/>
        <p:nvPr/>
      </p:nvGrpSpPr>
      <p:grpSpPr>
        <a:xfrm>
          <a:off x="0" y="0"/>
          <a:ext cx="0" cy="0"/>
          <a:chOff x="0" y="0"/>
          <a:chExt cx="0" cy="0"/>
        </a:xfrm>
      </p:grpSpPr>
      <p:pic>
        <p:nvPicPr>
          <p:cNvPr id="3" name="Picture 2">
            <a:extLst>
              <a:ext uri="{FF2B5EF4-FFF2-40B4-BE49-F238E27FC236}">
                <a16:creationId xmlns:a16="http://schemas.microsoft.com/office/drawing/2014/main" id="{60981012-8926-224D-A170-BC4DBE994BF8}"/>
              </a:ext>
            </a:extLst>
          </p:cNvPr>
          <p:cNvPicPr>
            <a:picLocks noChangeAspect="1"/>
          </p:cNvPicPr>
          <p:nvPr/>
        </p:nvPicPr>
        <p:blipFill>
          <a:blip r:embed="rId3"/>
          <a:stretch>
            <a:fillRect/>
          </a:stretch>
        </p:blipFill>
        <p:spPr>
          <a:xfrm>
            <a:off x="0" y="0"/>
            <a:ext cx="9144000" cy="5143500"/>
          </a:xfrm>
          <a:prstGeom prst="rect">
            <a:avLst/>
          </a:prstGeom>
        </p:spPr>
      </p:pic>
      <p:sp>
        <p:nvSpPr>
          <p:cNvPr id="152" name="Google Shape;152;p24"/>
          <p:cNvSpPr txBox="1"/>
          <p:nvPr/>
        </p:nvSpPr>
        <p:spPr>
          <a:xfrm>
            <a:off x="450000" y="927425"/>
            <a:ext cx="4206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3600" dirty="0">
                <a:solidFill>
                  <a:srgbClr val="FFFFFF"/>
                </a:solidFill>
                <a:latin typeface="Montserrat Black"/>
                <a:ea typeface="Montserrat Black"/>
                <a:cs typeface="Montserrat Black"/>
                <a:sym typeface="Montserrat Black"/>
              </a:rPr>
              <a:t>Obrigada!</a:t>
            </a:r>
            <a:endParaRPr sz="3600" dirty="0">
              <a:solidFill>
                <a:srgbClr val="FFFFFF"/>
              </a:solidFill>
              <a:latin typeface="Montserrat Black"/>
              <a:ea typeface="Montserrat Black"/>
              <a:cs typeface="Montserrat Black"/>
              <a:sym typeface="Montserrat Black"/>
            </a:endParaRPr>
          </a:p>
        </p:txBody>
      </p:sp>
      <p:pic>
        <p:nvPicPr>
          <p:cNvPr id="155" name="Google Shape;155;p24"/>
          <p:cNvPicPr preferRelativeResize="0"/>
          <p:nvPr/>
        </p:nvPicPr>
        <p:blipFill>
          <a:blip r:embed="rId4">
            <a:alphaModFix/>
          </a:blip>
          <a:stretch>
            <a:fillRect/>
          </a:stretch>
        </p:blipFill>
        <p:spPr>
          <a:xfrm>
            <a:off x="7559263" y="4404125"/>
            <a:ext cx="1134737" cy="365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p:nvPr/>
        </p:nvSpPr>
        <p:spPr>
          <a:xfrm>
            <a:off x="450000" y="373500"/>
            <a:ext cx="7156200" cy="584745"/>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2600" b="1" i="0" u="none" strike="noStrike" kern="0" cap="none" spc="0" normalizeH="0" baseline="0" noProof="0" dirty="0">
                <a:ln>
                  <a:noFill/>
                </a:ln>
                <a:solidFill>
                  <a:srgbClr val="000000"/>
                </a:solidFill>
                <a:effectLst/>
                <a:uLnTx/>
                <a:uFillTx/>
                <a:latin typeface="Montserrat"/>
                <a:ea typeface="Montserrat"/>
                <a:cs typeface="Montserrat"/>
                <a:sym typeface="Montserrat"/>
              </a:rPr>
              <a:t>Polimorfismo</a:t>
            </a:r>
            <a:endParaRPr kumimoji="0" sz="2600" b="1" i="0" u="none" strike="noStrike" kern="0" cap="none" spc="0" normalizeH="0" baseline="0" noProof="0" dirty="0">
              <a:ln>
                <a:noFill/>
              </a:ln>
              <a:solidFill>
                <a:srgbClr val="000000"/>
              </a:solidFill>
              <a:effectLst/>
              <a:uLnTx/>
              <a:uFillTx/>
              <a:latin typeface="Montserrat"/>
              <a:ea typeface="Montserrat"/>
              <a:cs typeface="Montserrat"/>
              <a:sym typeface="Montserrat"/>
            </a:endParaRPr>
          </a:p>
        </p:txBody>
      </p:sp>
      <p:sp>
        <p:nvSpPr>
          <p:cNvPr id="89" name="Google Shape;89;p17"/>
          <p:cNvSpPr txBox="1"/>
          <p:nvPr/>
        </p:nvSpPr>
        <p:spPr>
          <a:xfrm>
            <a:off x="450000" y="1237733"/>
            <a:ext cx="8243998" cy="2800736"/>
          </a:xfrm>
          <a:prstGeom prst="rect">
            <a:avLst/>
          </a:prstGeom>
          <a:noFill/>
          <a:ln>
            <a:noFill/>
          </a:ln>
        </p:spPr>
        <p:txBody>
          <a:bodyPr spcFirstLastPara="1" wrap="square" lIns="91425" tIns="91425" rIns="91425" bIns="91425" anchor="t" anchorCtr="0">
            <a:spAutoFit/>
          </a:bodyPr>
          <a:lstStyle/>
          <a:p>
            <a:pPr marL="457200" lvl="0" indent="-342900">
              <a:spcBef>
                <a:spcPts val="600"/>
              </a:spcBef>
              <a:buClr>
                <a:srgbClr val="0C343D"/>
              </a:buClr>
              <a:buSzPts val="1800"/>
              <a:buFont typeface="Montserrat"/>
              <a:buChar char="▹"/>
              <a:defRPr/>
            </a:pPr>
            <a:r>
              <a:rPr kumimoji="0" lang="en-US" b="1" i="0" u="none" strike="noStrike" kern="0" cap="none" spc="0" normalizeH="0" baseline="0" noProof="0" dirty="0" err="1">
                <a:ln>
                  <a:noFill/>
                </a:ln>
                <a:solidFill>
                  <a:srgbClr val="FA609B"/>
                </a:solidFill>
                <a:effectLst/>
                <a:uLnTx/>
                <a:uFillTx/>
                <a:latin typeface="Montserrat"/>
                <a:ea typeface="Montserrat"/>
                <a:cs typeface="Montserrat"/>
                <a:sym typeface="Montserrat"/>
              </a:rPr>
              <a:t>Polimorfismo</a:t>
            </a:r>
            <a:r>
              <a:rPr kumimoji="0" lang="en-US" b="0" i="0" u="none" strike="noStrike" kern="0" cap="none" spc="0" normalizeH="0" baseline="0" noProof="0" dirty="0">
                <a:ln>
                  <a:noFill/>
                </a:ln>
                <a:solidFill>
                  <a:srgbClr val="000000"/>
                </a:solidFill>
                <a:effectLst/>
                <a:uLnTx/>
                <a:uFillTx/>
                <a:latin typeface="Montserrat"/>
                <a:ea typeface="Montserrat"/>
                <a:cs typeface="Montserrat"/>
                <a:sym typeface="Montserrat"/>
              </a:rPr>
              <a:t> </a:t>
            </a:r>
            <a:r>
              <a:rPr kumimoji="0" lang="en-US" b="0" i="0" u="none" strike="noStrike" kern="0" cap="none" spc="0" normalizeH="0" baseline="0" noProof="0" dirty="0" err="1">
                <a:ln>
                  <a:noFill/>
                </a:ln>
                <a:solidFill>
                  <a:srgbClr val="000000"/>
                </a:solidFill>
                <a:effectLst/>
                <a:uLnTx/>
                <a:uFillTx/>
                <a:latin typeface="Montserrat"/>
                <a:ea typeface="Montserrat"/>
                <a:cs typeface="Montserrat"/>
                <a:sym typeface="Montserrat"/>
              </a:rPr>
              <a:t>significa</a:t>
            </a:r>
            <a:r>
              <a:rPr kumimoji="0" lang="en-US" b="0" i="0" u="none" strike="noStrike" kern="0" cap="none" spc="0" normalizeH="0" baseline="0" noProof="0" dirty="0">
                <a:ln>
                  <a:noFill/>
                </a:ln>
                <a:solidFill>
                  <a:srgbClr val="000000"/>
                </a:solidFill>
                <a:effectLst/>
                <a:uLnTx/>
                <a:uFillTx/>
                <a:latin typeface="Montserrat"/>
                <a:ea typeface="Montserrat"/>
                <a:cs typeface="Montserrat"/>
                <a:sym typeface="Montserrat"/>
              </a:rPr>
              <a:t> “</a:t>
            </a:r>
            <a:r>
              <a:rPr kumimoji="0" lang="en-US" b="0" i="0" u="none" strike="noStrike" kern="0" cap="none" spc="0" normalizeH="0" baseline="0" noProof="0" dirty="0" err="1">
                <a:ln>
                  <a:noFill/>
                </a:ln>
                <a:solidFill>
                  <a:srgbClr val="000000"/>
                </a:solidFill>
                <a:effectLst/>
                <a:uLnTx/>
                <a:uFillTx/>
                <a:latin typeface="Montserrat"/>
                <a:ea typeface="Montserrat"/>
                <a:cs typeface="Montserrat"/>
                <a:sym typeface="Montserrat"/>
              </a:rPr>
              <a:t>ter</a:t>
            </a:r>
            <a:r>
              <a:rPr kumimoji="0" lang="en-US" b="0" i="0" u="none" strike="noStrike" kern="0" cap="none" spc="0" normalizeH="0" baseline="0" noProof="0" dirty="0">
                <a:ln>
                  <a:noFill/>
                </a:ln>
                <a:solidFill>
                  <a:srgbClr val="000000"/>
                </a:solidFill>
                <a:effectLst/>
                <a:uLnTx/>
                <a:uFillTx/>
                <a:latin typeface="Montserrat"/>
                <a:ea typeface="Montserrat"/>
                <a:cs typeface="Montserrat"/>
                <a:sym typeface="Montserrat"/>
              </a:rPr>
              <a:t> </a:t>
            </a:r>
            <a:r>
              <a:rPr kumimoji="0" lang="en-US" b="0" i="0" u="none" strike="noStrike" kern="0" cap="none" spc="0" normalizeH="0" baseline="0" noProof="0" dirty="0" err="1">
                <a:ln>
                  <a:noFill/>
                </a:ln>
                <a:solidFill>
                  <a:srgbClr val="000000"/>
                </a:solidFill>
                <a:effectLst/>
                <a:uLnTx/>
                <a:uFillTx/>
                <a:latin typeface="Montserrat"/>
                <a:ea typeface="Montserrat"/>
                <a:cs typeface="Montserrat"/>
                <a:sym typeface="Montserrat"/>
              </a:rPr>
              <a:t>várias</a:t>
            </a:r>
            <a:r>
              <a:rPr kumimoji="0" lang="en-US" b="0" i="0" u="none" strike="noStrike" kern="0" cap="none" spc="0" normalizeH="0" baseline="0" noProof="0" dirty="0">
                <a:ln>
                  <a:noFill/>
                </a:ln>
                <a:solidFill>
                  <a:srgbClr val="000000"/>
                </a:solidFill>
                <a:effectLst/>
                <a:uLnTx/>
                <a:uFillTx/>
                <a:latin typeface="Montserrat"/>
                <a:ea typeface="Montserrat"/>
                <a:cs typeface="Montserrat"/>
                <a:sym typeface="Montserrat"/>
              </a:rPr>
              <a:t> </a:t>
            </a:r>
            <a:r>
              <a:rPr kumimoji="0" lang="en-US" b="0" i="0" u="none" strike="noStrike" kern="0" cap="none" spc="0" normalizeH="0" baseline="0" noProof="0" dirty="0" err="1">
                <a:ln>
                  <a:noFill/>
                </a:ln>
                <a:solidFill>
                  <a:srgbClr val="000000"/>
                </a:solidFill>
                <a:effectLst/>
                <a:uLnTx/>
                <a:uFillTx/>
                <a:latin typeface="Montserrat"/>
                <a:ea typeface="Montserrat"/>
                <a:cs typeface="Montserrat"/>
                <a:sym typeface="Montserrat"/>
              </a:rPr>
              <a:t>formas</a:t>
            </a:r>
            <a:r>
              <a:rPr kumimoji="0" lang="en-US" b="0" i="0" u="none" strike="noStrike" kern="0" cap="none" spc="0" normalizeH="0" baseline="0" noProof="0" dirty="0">
                <a:ln>
                  <a:noFill/>
                </a:ln>
                <a:solidFill>
                  <a:srgbClr val="000000"/>
                </a:solidFill>
                <a:effectLst/>
                <a:uLnTx/>
                <a:uFillTx/>
                <a:latin typeface="Montserrat"/>
                <a:ea typeface="Montserrat"/>
                <a:cs typeface="Montserrat"/>
                <a:sym typeface="Montserrat"/>
              </a:rPr>
              <a:t>”.</a:t>
            </a:r>
          </a:p>
          <a:p>
            <a:pPr marL="457200" lvl="0" indent="-342900">
              <a:spcBef>
                <a:spcPts val="600"/>
              </a:spcBef>
              <a:buClr>
                <a:srgbClr val="0C343D"/>
              </a:buClr>
              <a:buSzPts val="1800"/>
              <a:buFont typeface="Montserrat"/>
              <a:buChar char="▹"/>
              <a:defRPr/>
            </a:pPr>
            <a:r>
              <a:rPr lang="en-US" dirty="0" err="1">
                <a:latin typeface="Montserrat"/>
                <a:ea typeface="Montserrat"/>
                <a:cs typeface="Montserrat"/>
                <a:sym typeface="Montserrat"/>
              </a:rPr>
              <a:t>Quando</a:t>
            </a:r>
            <a:r>
              <a:rPr lang="en-US" dirty="0">
                <a:latin typeface="Montserrat"/>
                <a:ea typeface="Montserrat"/>
                <a:cs typeface="Montserrat"/>
                <a:sym typeface="Montserrat"/>
              </a:rPr>
              <a:t> </a:t>
            </a:r>
            <a:r>
              <a:rPr lang="en-US" dirty="0" err="1">
                <a:latin typeface="Montserrat"/>
                <a:ea typeface="Montserrat"/>
                <a:cs typeface="Montserrat"/>
                <a:sym typeface="Montserrat"/>
              </a:rPr>
              <a:t>falamos</a:t>
            </a:r>
            <a:r>
              <a:rPr lang="en-US" dirty="0">
                <a:latin typeface="Montserrat"/>
                <a:ea typeface="Montserrat"/>
                <a:cs typeface="Montserrat"/>
                <a:sym typeface="Montserrat"/>
              </a:rPr>
              <a:t> de </a:t>
            </a:r>
            <a:r>
              <a:rPr lang="en-US" dirty="0" err="1">
                <a:latin typeface="Montserrat"/>
                <a:ea typeface="Montserrat"/>
                <a:cs typeface="Montserrat"/>
                <a:sym typeface="Montserrat"/>
              </a:rPr>
              <a:t>polimorfismo</a:t>
            </a:r>
            <a:r>
              <a:rPr lang="en-US" dirty="0">
                <a:latin typeface="Montserrat"/>
                <a:ea typeface="Montserrat"/>
                <a:cs typeface="Montserrat"/>
                <a:sym typeface="Montserrat"/>
              </a:rPr>
              <a:t> </a:t>
            </a:r>
            <a:r>
              <a:rPr lang="en-US" dirty="0" err="1">
                <a:latin typeface="Montserrat"/>
                <a:ea typeface="Montserrat"/>
                <a:cs typeface="Montserrat"/>
                <a:sym typeface="Montserrat"/>
              </a:rPr>
              <a:t>em</a:t>
            </a:r>
            <a:r>
              <a:rPr lang="en-US" dirty="0">
                <a:latin typeface="Montserrat"/>
                <a:ea typeface="Montserrat"/>
                <a:cs typeface="Montserrat"/>
                <a:sym typeface="Montserrat"/>
              </a:rPr>
              <a:t> </a:t>
            </a:r>
            <a:r>
              <a:rPr lang="en-US" dirty="0" err="1">
                <a:latin typeface="Montserrat"/>
                <a:ea typeface="Montserrat"/>
                <a:cs typeface="Montserrat"/>
                <a:sym typeface="Montserrat"/>
              </a:rPr>
              <a:t>programação</a:t>
            </a:r>
            <a:r>
              <a:rPr lang="en-US" dirty="0">
                <a:latin typeface="Montserrat"/>
                <a:ea typeface="Montserrat"/>
                <a:cs typeface="Montserrat"/>
                <a:sym typeface="Montserrat"/>
              </a:rPr>
              <a:t>, </a:t>
            </a:r>
            <a:r>
              <a:rPr lang="en-US" dirty="0" err="1">
                <a:latin typeface="Montserrat"/>
                <a:ea typeface="Montserrat"/>
                <a:cs typeface="Montserrat"/>
                <a:sym typeface="Montserrat"/>
              </a:rPr>
              <a:t>estamos</a:t>
            </a:r>
            <a:r>
              <a:rPr lang="en-US" dirty="0">
                <a:latin typeface="Montserrat"/>
                <a:ea typeface="Montserrat"/>
                <a:cs typeface="Montserrat"/>
                <a:sym typeface="Montserrat"/>
              </a:rPr>
              <a:t> </a:t>
            </a:r>
            <a:r>
              <a:rPr lang="en-US" dirty="0" err="1">
                <a:latin typeface="Montserrat"/>
                <a:ea typeface="Montserrat"/>
                <a:cs typeface="Montserrat"/>
                <a:sym typeface="Montserrat"/>
              </a:rPr>
              <a:t>dizendo</a:t>
            </a:r>
            <a:r>
              <a:rPr lang="en-US" dirty="0">
                <a:latin typeface="Montserrat"/>
                <a:ea typeface="Montserrat"/>
                <a:cs typeface="Montserrat"/>
                <a:sym typeface="Montserrat"/>
              </a:rPr>
              <a:t> que a </a:t>
            </a:r>
            <a:r>
              <a:rPr lang="en-US" dirty="0" err="1">
                <a:latin typeface="Montserrat"/>
                <a:ea typeface="Montserrat"/>
                <a:cs typeface="Montserrat"/>
                <a:sym typeface="Montserrat"/>
              </a:rPr>
              <a:t>mesma</a:t>
            </a:r>
            <a:r>
              <a:rPr lang="en-US" dirty="0">
                <a:latin typeface="Montserrat"/>
                <a:ea typeface="Montserrat"/>
                <a:cs typeface="Montserrat"/>
                <a:sym typeface="Montserrat"/>
              </a:rPr>
              <a:t> </a:t>
            </a:r>
            <a:r>
              <a:rPr lang="en-US" dirty="0" err="1">
                <a:latin typeface="Montserrat"/>
                <a:ea typeface="Montserrat"/>
                <a:cs typeface="Montserrat"/>
                <a:sym typeface="Montserrat"/>
              </a:rPr>
              <a:t>funcionalidade</a:t>
            </a:r>
            <a:r>
              <a:rPr lang="en-US" dirty="0">
                <a:latin typeface="Montserrat"/>
                <a:ea typeface="Montserrat"/>
                <a:cs typeface="Montserrat"/>
                <a:sym typeface="Montserrat"/>
              </a:rPr>
              <a:t> </a:t>
            </a:r>
            <a:r>
              <a:rPr lang="en-US" dirty="0" err="1">
                <a:latin typeface="Montserrat"/>
                <a:ea typeface="Montserrat"/>
                <a:cs typeface="Montserrat"/>
                <a:sym typeface="Montserrat"/>
              </a:rPr>
              <a:t>pode</a:t>
            </a:r>
            <a:r>
              <a:rPr lang="en-US" dirty="0">
                <a:latin typeface="Montserrat"/>
                <a:ea typeface="Montserrat"/>
                <a:cs typeface="Montserrat"/>
                <a:sym typeface="Montserrat"/>
              </a:rPr>
              <a:t> ser </a:t>
            </a:r>
            <a:r>
              <a:rPr lang="en-US" dirty="0" err="1">
                <a:latin typeface="Montserrat"/>
                <a:ea typeface="Montserrat"/>
                <a:cs typeface="Montserrat"/>
                <a:sym typeface="Montserrat"/>
              </a:rPr>
              <a:t>utilizada</a:t>
            </a:r>
            <a:r>
              <a:rPr lang="en-US" dirty="0">
                <a:latin typeface="Montserrat"/>
                <a:ea typeface="Montserrat"/>
                <a:cs typeface="Montserrat"/>
                <a:sym typeface="Montserrat"/>
              </a:rPr>
              <a:t> com </a:t>
            </a:r>
            <a:r>
              <a:rPr lang="en-US" dirty="0" err="1">
                <a:latin typeface="Montserrat"/>
                <a:ea typeface="Montserrat"/>
                <a:cs typeface="Montserrat"/>
                <a:sym typeface="Montserrat"/>
              </a:rPr>
              <a:t>diferentes</a:t>
            </a:r>
            <a:r>
              <a:rPr lang="en-US" dirty="0">
                <a:latin typeface="Montserrat"/>
                <a:ea typeface="Montserrat"/>
                <a:cs typeface="Montserrat"/>
                <a:sym typeface="Montserrat"/>
              </a:rPr>
              <a:t> </a:t>
            </a:r>
            <a:r>
              <a:rPr lang="en-US" dirty="0" err="1">
                <a:latin typeface="Montserrat"/>
                <a:ea typeface="Montserrat"/>
                <a:cs typeface="Montserrat"/>
                <a:sym typeface="Montserrat"/>
              </a:rPr>
              <a:t>tipos</a:t>
            </a:r>
            <a:r>
              <a:rPr lang="en-US" dirty="0">
                <a:latin typeface="Montserrat"/>
                <a:ea typeface="Montserrat"/>
                <a:cs typeface="Montserrat"/>
                <a:sym typeface="Montserrat"/>
              </a:rPr>
              <a:t> de </a:t>
            </a:r>
            <a:r>
              <a:rPr lang="en-US" dirty="0" err="1">
                <a:latin typeface="Montserrat"/>
                <a:ea typeface="Montserrat"/>
                <a:cs typeface="Montserrat"/>
                <a:sym typeface="Montserrat"/>
              </a:rPr>
              <a:t>objetos</a:t>
            </a:r>
            <a:r>
              <a:rPr lang="en-US" dirty="0">
                <a:latin typeface="Montserrat"/>
                <a:ea typeface="Montserrat"/>
                <a:cs typeface="Montserrat"/>
                <a:sym typeface="Montserrat"/>
              </a:rPr>
              <a:t>, </a:t>
            </a:r>
            <a:r>
              <a:rPr lang="en-US" dirty="0" err="1">
                <a:latin typeface="Montserrat"/>
                <a:ea typeface="Montserrat"/>
                <a:cs typeface="Montserrat"/>
                <a:sym typeface="Montserrat"/>
              </a:rPr>
              <a:t>ou</a:t>
            </a:r>
            <a:r>
              <a:rPr lang="en-US" dirty="0">
                <a:latin typeface="Montserrat"/>
                <a:ea typeface="Montserrat"/>
                <a:cs typeface="Montserrat"/>
                <a:sym typeface="Montserrat"/>
              </a:rPr>
              <a:t> </a:t>
            </a:r>
            <a:r>
              <a:rPr lang="en-US" dirty="0" err="1">
                <a:latin typeface="Montserrat"/>
                <a:ea typeface="Montserrat"/>
                <a:cs typeface="Montserrat"/>
                <a:sym typeface="Montserrat"/>
              </a:rPr>
              <a:t>seja</a:t>
            </a:r>
            <a:r>
              <a:rPr lang="en-US" dirty="0">
                <a:latin typeface="Montserrat"/>
                <a:ea typeface="Montserrat"/>
                <a:cs typeface="Montserrat"/>
                <a:sym typeface="Montserrat"/>
              </a:rPr>
              <a:t>, </a:t>
            </a:r>
            <a:r>
              <a:rPr lang="en-US" dirty="0" err="1">
                <a:latin typeface="Montserrat"/>
                <a:ea typeface="Montserrat"/>
                <a:cs typeface="Montserrat"/>
                <a:sym typeface="Montserrat"/>
              </a:rPr>
              <a:t>objetos</a:t>
            </a:r>
            <a:r>
              <a:rPr lang="en-US" dirty="0">
                <a:latin typeface="Montserrat"/>
                <a:ea typeface="Montserrat"/>
                <a:cs typeface="Montserrat"/>
                <a:sym typeface="Montserrat"/>
              </a:rPr>
              <a:t> de </a:t>
            </a:r>
            <a:r>
              <a:rPr lang="en-US" dirty="0" err="1">
                <a:latin typeface="Montserrat"/>
                <a:ea typeface="Montserrat"/>
                <a:cs typeface="Montserrat"/>
                <a:sym typeface="Montserrat"/>
              </a:rPr>
              <a:t>diferentes</a:t>
            </a:r>
            <a:r>
              <a:rPr lang="en-US" dirty="0">
                <a:latin typeface="Montserrat"/>
                <a:ea typeface="Montserrat"/>
                <a:cs typeface="Montserrat"/>
                <a:sym typeface="Montserrat"/>
              </a:rPr>
              <a:t> classes.</a:t>
            </a:r>
          </a:p>
          <a:p>
            <a:pPr marL="457200" indent="-342900">
              <a:spcBef>
                <a:spcPts val="600"/>
              </a:spcBef>
              <a:buClr>
                <a:srgbClr val="0C343D"/>
              </a:buClr>
              <a:buSzPts val="1800"/>
              <a:buFont typeface="Montserrat"/>
              <a:buChar char="▹"/>
              <a:defRPr/>
            </a:pPr>
            <a:r>
              <a:rPr lang="en-US" dirty="0">
                <a:latin typeface="Montserrat"/>
                <a:ea typeface="Montserrat"/>
                <a:cs typeface="Montserrat"/>
                <a:sym typeface="Montserrat"/>
              </a:rPr>
              <a:t>A forma </a:t>
            </a:r>
            <a:r>
              <a:rPr lang="en-US" dirty="0" err="1">
                <a:latin typeface="Montserrat"/>
                <a:ea typeface="Montserrat"/>
                <a:cs typeface="Montserrat"/>
                <a:sym typeface="Montserrat"/>
              </a:rPr>
              <a:t>mais</a:t>
            </a:r>
            <a:r>
              <a:rPr lang="en-US" dirty="0">
                <a:latin typeface="Montserrat"/>
                <a:ea typeface="Montserrat"/>
                <a:cs typeface="Montserrat"/>
                <a:sym typeface="Montserrat"/>
              </a:rPr>
              <a:t> </a:t>
            </a:r>
            <a:r>
              <a:rPr lang="en-US" dirty="0" err="1">
                <a:latin typeface="Montserrat"/>
                <a:ea typeface="Montserrat"/>
                <a:cs typeface="Montserrat"/>
                <a:sym typeface="Montserrat"/>
              </a:rPr>
              <a:t>comum</a:t>
            </a:r>
            <a:r>
              <a:rPr lang="en-US" dirty="0">
                <a:latin typeface="Montserrat"/>
                <a:ea typeface="Montserrat"/>
                <a:cs typeface="Montserrat"/>
                <a:sym typeface="Montserrat"/>
              </a:rPr>
              <a:t> de </a:t>
            </a:r>
            <a:r>
              <a:rPr lang="en-US" dirty="0" err="1">
                <a:latin typeface="Montserrat"/>
                <a:ea typeface="Montserrat"/>
                <a:cs typeface="Montserrat"/>
                <a:sym typeface="Montserrat"/>
              </a:rPr>
              <a:t>implementação</a:t>
            </a:r>
            <a:r>
              <a:rPr lang="en-US" dirty="0">
                <a:latin typeface="Montserrat"/>
                <a:ea typeface="Montserrat"/>
                <a:cs typeface="Montserrat"/>
                <a:sym typeface="Montserrat"/>
              </a:rPr>
              <a:t> de </a:t>
            </a:r>
            <a:r>
              <a:rPr lang="en-US" dirty="0" err="1">
                <a:latin typeface="Montserrat"/>
                <a:ea typeface="Montserrat"/>
                <a:cs typeface="Montserrat"/>
                <a:sym typeface="Montserrat"/>
              </a:rPr>
              <a:t>polimorfismo</a:t>
            </a:r>
            <a:r>
              <a:rPr lang="en-US" dirty="0">
                <a:latin typeface="Montserrat"/>
                <a:ea typeface="Montserrat"/>
                <a:cs typeface="Montserrat"/>
                <a:sym typeface="Montserrat"/>
              </a:rPr>
              <a:t> </a:t>
            </a:r>
            <a:r>
              <a:rPr lang="en-US" dirty="0" err="1">
                <a:latin typeface="Montserrat"/>
                <a:ea typeface="Montserrat"/>
                <a:cs typeface="Montserrat"/>
                <a:sym typeface="Montserrat"/>
              </a:rPr>
              <a:t>é</a:t>
            </a:r>
            <a:r>
              <a:rPr lang="en-US" dirty="0">
                <a:latin typeface="Montserrat"/>
                <a:ea typeface="Montserrat"/>
                <a:cs typeface="Montserrat"/>
                <a:sym typeface="Montserrat"/>
              </a:rPr>
              <a:t> </a:t>
            </a:r>
            <a:r>
              <a:rPr lang="en-US" dirty="0" err="1">
                <a:latin typeface="Montserrat"/>
                <a:ea typeface="Montserrat"/>
                <a:cs typeface="Montserrat"/>
                <a:sym typeface="Montserrat"/>
              </a:rPr>
              <a:t>através</a:t>
            </a:r>
            <a:r>
              <a:rPr lang="en-US" dirty="0">
                <a:latin typeface="Montserrat"/>
                <a:ea typeface="Montserrat"/>
                <a:cs typeface="Montserrat"/>
                <a:sym typeface="Montserrat"/>
              </a:rPr>
              <a:t> de </a:t>
            </a:r>
            <a:r>
              <a:rPr lang="en-US" dirty="0" err="1">
                <a:latin typeface="Montserrat"/>
                <a:ea typeface="Montserrat"/>
                <a:cs typeface="Montserrat"/>
                <a:sym typeface="Montserrat"/>
              </a:rPr>
              <a:t>herança</a:t>
            </a:r>
            <a:r>
              <a:rPr lang="en-US" dirty="0">
                <a:latin typeface="Montserrat"/>
                <a:ea typeface="Montserrat"/>
                <a:cs typeface="Montserrat"/>
                <a:sym typeface="Montserrat"/>
              </a:rPr>
              <a:t>.</a:t>
            </a:r>
          </a:p>
          <a:p>
            <a:pPr marL="457200" lvl="0" indent="-342900">
              <a:spcBef>
                <a:spcPts val="600"/>
              </a:spcBef>
              <a:buClr>
                <a:srgbClr val="0C343D"/>
              </a:buClr>
              <a:buSzPts val="1800"/>
              <a:buFont typeface="Montserrat"/>
              <a:buChar char="▹"/>
              <a:defRPr/>
            </a:pPr>
            <a:r>
              <a:rPr lang="en-US" dirty="0" err="1">
                <a:latin typeface="Montserrat"/>
                <a:ea typeface="Montserrat"/>
                <a:cs typeface="Montserrat"/>
                <a:sym typeface="Montserrat"/>
              </a:rPr>
              <a:t>Polimorfismo</a:t>
            </a:r>
            <a:r>
              <a:rPr lang="en-US" dirty="0">
                <a:latin typeface="Montserrat"/>
                <a:ea typeface="Montserrat"/>
                <a:cs typeface="Montserrat"/>
                <a:sym typeface="Montserrat"/>
              </a:rPr>
              <a:t> </a:t>
            </a:r>
            <a:r>
              <a:rPr lang="en-US" dirty="0" err="1">
                <a:latin typeface="Montserrat"/>
                <a:ea typeface="Montserrat"/>
                <a:cs typeface="Montserrat"/>
                <a:sym typeface="Montserrat"/>
              </a:rPr>
              <a:t>em</a:t>
            </a:r>
            <a:r>
              <a:rPr lang="en-US" dirty="0">
                <a:latin typeface="Montserrat"/>
                <a:ea typeface="Montserrat"/>
                <a:cs typeface="Montserrat"/>
                <a:sym typeface="Montserrat"/>
              </a:rPr>
              <a:t> Python </a:t>
            </a:r>
            <a:r>
              <a:rPr lang="en-US" dirty="0" err="1">
                <a:latin typeface="Montserrat"/>
                <a:ea typeface="Montserrat"/>
                <a:cs typeface="Montserrat"/>
                <a:sym typeface="Montserrat"/>
              </a:rPr>
              <a:t>também</a:t>
            </a:r>
            <a:r>
              <a:rPr lang="en-US" dirty="0">
                <a:latin typeface="Montserrat"/>
                <a:ea typeface="Montserrat"/>
                <a:cs typeface="Montserrat"/>
                <a:sym typeface="Montserrat"/>
              </a:rPr>
              <a:t> </a:t>
            </a:r>
            <a:r>
              <a:rPr lang="en-US" dirty="0" err="1">
                <a:latin typeface="Montserrat"/>
                <a:ea typeface="Montserrat"/>
                <a:cs typeface="Montserrat"/>
                <a:sym typeface="Montserrat"/>
              </a:rPr>
              <a:t>pode</a:t>
            </a:r>
            <a:r>
              <a:rPr lang="en-US" dirty="0">
                <a:latin typeface="Montserrat"/>
                <a:ea typeface="Montserrat"/>
                <a:cs typeface="Montserrat"/>
                <a:sym typeface="Montserrat"/>
              </a:rPr>
              <a:t> ser </a:t>
            </a:r>
            <a:r>
              <a:rPr lang="en-US" dirty="0" err="1">
                <a:latin typeface="Montserrat"/>
                <a:ea typeface="Montserrat"/>
                <a:cs typeface="Montserrat"/>
                <a:sym typeface="Montserrat"/>
              </a:rPr>
              <a:t>implementado</a:t>
            </a:r>
            <a:r>
              <a:rPr lang="en-US" dirty="0">
                <a:latin typeface="Montserrat"/>
                <a:ea typeface="Montserrat"/>
                <a:cs typeface="Montserrat"/>
                <a:sym typeface="Montserrat"/>
              </a:rPr>
              <a:t> com </a:t>
            </a:r>
            <a:r>
              <a:rPr lang="en-US" dirty="0" err="1">
                <a:latin typeface="Montserrat"/>
                <a:ea typeface="Montserrat"/>
                <a:cs typeface="Montserrat"/>
                <a:sym typeface="Montserrat"/>
              </a:rPr>
              <a:t>funções</a:t>
            </a:r>
            <a:r>
              <a:rPr lang="en-US" dirty="0">
                <a:latin typeface="Montserrat"/>
                <a:ea typeface="Montserrat"/>
                <a:cs typeface="Montserrat"/>
                <a:sym typeface="Montserrat"/>
              </a:rPr>
              <a:t>.  </a:t>
            </a:r>
            <a:r>
              <a:rPr lang="en-US" dirty="0" err="1">
                <a:latin typeface="Montserrat"/>
                <a:ea typeface="Montserrat"/>
                <a:cs typeface="Montserrat"/>
                <a:sym typeface="Montserrat"/>
              </a:rPr>
              <a:t>Dizemos</a:t>
            </a:r>
            <a:r>
              <a:rPr lang="en-US" dirty="0">
                <a:latin typeface="Montserrat"/>
                <a:ea typeface="Montserrat"/>
                <a:cs typeface="Montserrat"/>
                <a:sym typeface="Montserrat"/>
              </a:rPr>
              <a:t> que </a:t>
            </a:r>
            <a:r>
              <a:rPr lang="en-US" dirty="0" err="1">
                <a:latin typeface="Montserrat"/>
                <a:ea typeface="Montserrat"/>
                <a:cs typeface="Montserrat"/>
                <a:sym typeface="Montserrat"/>
              </a:rPr>
              <a:t>uma</a:t>
            </a:r>
            <a:r>
              <a:rPr lang="en-US" dirty="0">
                <a:latin typeface="Montserrat"/>
                <a:ea typeface="Montserrat"/>
                <a:cs typeface="Montserrat"/>
                <a:sym typeface="Montserrat"/>
              </a:rPr>
              <a:t> </a:t>
            </a:r>
            <a:r>
              <a:rPr lang="en-US" dirty="0" err="1">
                <a:latin typeface="Montserrat"/>
                <a:ea typeface="Montserrat"/>
                <a:cs typeface="Montserrat"/>
                <a:sym typeface="Montserrat"/>
              </a:rPr>
              <a:t>função</a:t>
            </a:r>
            <a:r>
              <a:rPr lang="en-US" dirty="0">
                <a:latin typeface="Montserrat"/>
                <a:ea typeface="Montserrat"/>
                <a:cs typeface="Montserrat"/>
                <a:sym typeface="Montserrat"/>
              </a:rPr>
              <a:t> </a:t>
            </a:r>
            <a:r>
              <a:rPr lang="en-US" dirty="0" err="1">
                <a:latin typeface="Montserrat"/>
                <a:ea typeface="Montserrat"/>
                <a:cs typeface="Montserrat"/>
                <a:sym typeface="Montserrat"/>
              </a:rPr>
              <a:t>é</a:t>
            </a:r>
            <a:r>
              <a:rPr lang="en-US" dirty="0">
                <a:latin typeface="Montserrat"/>
                <a:ea typeface="Montserrat"/>
                <a:cs typeface="Montserrat"/>
                <a:sym typeface="Montserrat"/>
              </a:rPr>
              <a:t> </a:t>
            </a:r>
            <a:r>
              <a:rPr lang="en-US" dirty="0" err="1">
                <a:latin typeface="Montserrat"/>
                <a:ea typeface="Montserrat"/>
                <a:cs typeface="Montserrat"/>
                <a:sym typeface="Montserrat"/>
              </a:rPr>
              <a:t>polimórfica</a:t>
            </a:r>
            <a:r>
              <a:rPr lang="en-US" dirty="0">
                <a:latin typeface="Montserrat"/>
                <a:ea typeface="Montserrat"/>
                <a:cs typeface="Montserrat"/>
                <a:sym typeface="Montserrat"/>
              </a:rPr>
              <a:t> se </a:t>
            </a:r>
            <a:r>
              <a:rPr lang="en-US" dirty="0" err="1">
                <a:latin typeface="Montserrat"/>
                <a:ea typeface="Montserrat"/>
                <a:cs typeface="Montserrat"/>
                <a:sym typeface="Montserrat"/>
              </a:rPr>
              <a:t>ela</a:t>
            </a:r>
            <a:r>
              <a:rPr lang="en-US" dirty="0">
                <a:latin typeface="Montserrat"/>
                <a:ea typeface="Montserrat"/>
                <a:cs typeface="Montserrat"/>
                <a:sym typeface="Montserrat"/>
              </a:rPr>
              <a:t> </a:t>
            </a:r>
            <a:r>
              <a:rPr lang="en-US" dirty="0" err="1">
                <a:latin typeface="Montserrat"/>
                <a:ea typeface="Montserrat"/>
                <a:cs typeface="Montserrat"/>
                <a:sym typeface="Montserrat"/>
              </a:rPr>
              <a:t>consegue</a:t>
            </a:r>
            <a:r>
              <a:rPr lang="en-US" dirty="0">
                <a:latin typeface="Montserrat"/>
                <a:ea typeface="Montserrat"/>
                <a:cs typeface="Montserrat"/>
                <a:sym typeface="Montserrat"/>
              </a:rPr>
              <a:t> </a:t>
            </a:r>
            <a:r>
              <a:rPr lang="en-US" dirty="0" err="1">
                <a:latin typeface="Montserrat"/>
                <a:ea typeface="Montserrat"/>
                <a:cs typeface="Montserrat"/>
                <a:sym typeface="Montserrat"/>
              </a:rPr>
              <a:t>atuar</a:t>
            </a:r>
            <a:r>
              <a:rPr lang="en-US" dirty="0">
                <a:latin typeface="Montserrat"/>
                <a:ea typeface="Montserrat"/>
                <a:cs typeface="Montserrat"/>
                <a:sym typeface="Montserrat"/>
              </a:rPr>
              <a:t> </a:t>
            </a:r>
            <a:r>
              <a:rPr lang="en-US" dirty="0" err="1">
                <a:latin typeface="Montserrat"/>
                <a:ea typeface="Montserrat"/>
                <a:cs typeface="Montserrat"/>
                <a:sym typeface="Montserrat"/>
              </a:rPr>
              <a:t>sobre</a:t>
            </a:r>
            <a:r>
              <a:rPr lang="en-US" dirty="0">
                <a:latin typeface="Montserrat"/>
                <a:ea typeface="Montserrat"/>
                <a:cs typeface="Montserrat"/>
                <a:sym typeface="Montserrat"/>
              </a:rPr>
              <a:t> </a:t>
            </a:r>
            <a:r>
              <a:rPr lang="en-US" dirty="0" err="1">
                <a:latin typeface="Montserrat"/>
                <a:ea typeface="Montserrat"/>
                <a:cs typeface="Montserrat"/>
                <a:sym typeface="Montserrat"/>
              </a:rPr>
              <a:t>parâmetros</a:t>
            </a:r>
            <a:r>
              <a:rPr lang="en-US" dirty="0">
                <a:latin typeface="Montserrat"/>
                <a:ea typeface="Montserrat"/>
                <a:cs typeface="Montserrat"/>
                <a:sym typeface="Montserrat"/>
              </a:rPr>
              <a:t> de </a:t>
            </a:r>
            <a:r>
              <a:rPr lang="en-US" dirty="0" err="1">
                <a:latin typeface="Montserrat"/>
                <a:ea typeface="Montserrat"/>
                <a:cs typeface="Montserrat"/>
                <a:sym typeface="Montserrat"/>
              </a:rPr>
              <a:t>tipos</a:t>
            </a:r>
            <a:r>
              <a:rPr lang="en-US" dirty="0">
                <a:latin typeface="Montserrat"/>
                <a:ea typeface="Montserrat"/>
                <a:cs typeface="Montserrat"/>
                <a:sym typeface="Montserrat"/>
              </a:rPr>
              <a:t> </a:t>
            </a:r>
            <a:r>
              <a:rPr lang="en-US" dirty="0" err="1">
                <a:latin typeface="Montserrat"/>
                <a:ea typeface="Montserrat"/>
                <a:cs typeface="Montserrat"/>
                <a:sym typeface="Montserrat"/>
              </a:rPr>
              <a:t>diferentes</a:t>
            </a:r>
            <a:r>
              <a:rPr lang="en-US" dirty="0">
                <a:latin typeface="Montserrat"/>
                <a:ea typeface="Montserrat"/>
                <a:cs typeface="Montserrat"/>
                <a:sym typeface="Montserrat"/>
              </a:rPr>
              <a:t>, </a:t>
            </a:r>
            <a:r>
              <a:rPr lang="en-US" dirty="0" err="1">
                <a:latin typeface="Montserrat"/>
                <a:ea typeface="Montserrat"/>
                <a:cs typeface="Montserrat"/>
                <a:sym typeface="Montserrat"/>
              </a:rPr>
              <a:t>ou</a:t>
            </a:r>
            <a:r>
              <a:rPr lang="en-US" dirty="0">
                <a:latin typeface="Montserrat"/>
                <a:ea typeface="Montserrat"/>
                <a:cs typeface="Montserrat"/>
                <a:sym typeface="Montserrat"/>
              </a:rPr>
              <a:t> </a:t>
            </a:r>
            <a:r>
              <a:rPr lang="en-US" dirty="0" err="1">
                <a:latin typeface="Montserrat"/>
                <a:ea typeface="Montserrat"/>
                <a:cs typeface="Montserrat"/>
                <a:sym typeface="Montserrat"/>
              </a:rPr>
              <a:t>seja</a:t>
            </a:r>
            <a:r>
              <a:rPr lang="en-US" dirty="0">
                <a:latin typeface="Montserrat"/>
                <a:ea typeface="Montserrat"/>
                <a:cs typeface="Montserrat"/>
                <a:sym typeface="Montserrat"/>
              </a:rPr>
              <a:t>, </a:t>
            </a:r>
            <a:r>
              <a:rPr lang="en-US" dirty="0" err="1">
                <a:latin typeface="Montserrat"/>
                <a:ea typeface="Montserrat"/>
                <a:cs typeface="Montserrat"/>
                <a:sym typeface="Montserrat"/>
              </a:rPr>
              <a:t>objetos</a:t>
            </a:r>
            <a:r>
              <a:rPr lang="en-US" dirty="0">
                <a:latin typeface="Montserrat"/>
                <a:ea typeface="Montserrat"/>
                <a:cs typeface="Montserrat"/>
                <a:sym typeface="Montserrat"/>
              </a:rPr>
              <a:t> que </a:t>
            </a:r>
            <a:r>
              <a:rPr lang="en-US" dirty="0" err="1">
                <a:latin typeface="Montserrat"/>
                <a:ea typeface="Montserrat"/>
                <a:cs typeface="Montserrat"/>
                <a:sym typeface="Montserrat"/>
              </a:rPr>
              <a:t>são</a:t>
            </a:r>
            <a:r>
              <a:rPr lang="en-US" dirty="0">
                <a:latin typeface="Montserrat"/>
                <a:ea typeface="Montserrat"/>
                <a:cs typeface="Montserrat"/>
                <a:sym typeface="Montserrat"/>
              </a:rPr>
              <a:t> </a:t>
            </a:r>
            <a:r>
              <a:rPr lang="en-US" dirty="0" err="1">
                <a:latin typeface="Montserrat"/>
                <a:ea typeface="Montserrat"/>
                <a:cs typeface="Montserrat"/>
                <a:sym typeface="Montserrat"/>
              </a:rPr>
              <a:t>instâncias</a:t>
            </a:r>
            <a:r>
              <a:rPr lang="en-US" dirty="0">
                <a:latin typeface="Montserrat"/>
                <a:ea typeface="Montserrat"/>
                <a:cs typeface="Montserrat"/>
                <a:sym typeface="Montserrat"/>
              </a:rPr>
              <a:t> de classes </a:t>
            </a:r>
            <a:r>
              <a:rPr lang="en-US" dirty="0" err="1">
                <a:latin typeface="Montserrat"/>
                <a:ea typeface="Montserrat"/>
                <a:cs typeface="Montserrat"/>
                <a:sym typeface="Montserrat"/>
              </a:rPr>
              <a:t>diferentes</a:t>
            </a:r>
            <a:r>
              <a:rPr lang="en-US" dirty="0">
                <a:latin typeface="Montserrat"/>
                <a:ea typeface="Montserrat"/>
                <a:cs typeface="Montserrat"/>
                <a:sym typeface="Montserrat"/>
              </a:rPr>
              <a:t>.</a:t>
            </a:r>
          </a:p>
          <a:p>
            <a:pPr marL="457200" lvl="0" indent="-342900">
              <a:spcBef>
                <a:spcPts val="600"/>
              </a:spcBef>
              <a:buClr>
                <a:srgbClr val="0C343D"/>
              </a:buClr>
              <a:buSzPts val="1800"/>
              <a:buFont typeface="Montserrat"/>
              <a:buChar char="▹"/>
              <a:defRPr/>
            </a:pPr>
            <a:r>
              <a:rPr lang="en-US" b="1" dirty="0" err="1">
                <a:latin typeface="Montserrat"/>
                <a:ea typeface="Montserrat"/>
                <a:cs typeface="Montserrat"/>
                <a:sym typeface="Montserrat"/>
              </a:rPr>
              <a:t>Exemplo</a:t>
            </a:r>
            <a:r>
              <a:rPr lang="en-US" b="1" dirty="0">
                <a:latin typeface="Montserrat"/>
                <a:ea typeface="Montserrat"/>
                <a:cs typeface="Montserrat"/>
                <a:sym typeface="Montserrat"/>
              </a:rPr>
              <a:t>: </a:t>
            </a:r>
            <a:r>
              <a:rPr lang="en-US" dirty="0">
                <a:latin typeface="Montserrat"/>
                <a:ea typeface="Montserrat"/>
                <a:cs typeface="Montserrat"/>
                <a:sym typeface="Montserrat"/>
              </a:rPr>
              <a:t>A </a:t>
            </a:r>
            <a:r>
              <a:rPr lang="en-US" dirty="0" err="1">
                <a:latin typeface="Montserrat"/>
                <a:ea typeface="Montserrat"/>
                <a:cs typeface="Montserrat"/>
                <a:sym typeface="Montserrat"/>
              </a:rPr>
              <a:t>função</a:t>
            </a:r>
            <a:r>
              <a:rPr lang="en-US" dirty="0">
                <a:latin typeface="Montserrat"/>
                <a:ea typeface="Montserrat"/>
                <a:cs typeface="Montserrat"/>
                <a:sym typeface="Montserrat"/>
              </a:rPr>
              <a:t> </a:t>
            </a:r>
            <a:r>
              <a:rPr lang="en-US" b="1" dirty="0" err="1">
                <a:latin typeface="Consolas" panose="020B0609020204030204" pitchFamily="49" charset="0"/>
                <a:ea typeface="Montserrat"/>
                <a:cs typeface="Consolas" panose="020B0609020204030204" pitchFamily="49" charset="0"/>
                <a:sym typeface="Montserrat"/>
              </a:rPr>
              <a:t>len</a:t>
            </a:r>
            <a:r>
              <a:rPr lang="en-US" b="1" dirty="0">
                <a:latin typeface="Consolas" panose="020B0609020204030204" pitchFamily="49" charset="0"/>
                <a:ea typeface="Montserrat"/>
                <a:cs typeface="Consolas" panose="020B0609020204030204" pitchFamily="49" charset="0"/>
                <a:sym typeface="Montserrat"/>
              </a:rPr>
              <a:t>() </a:t>
            </a:r>
            <a:r>
              <a:rPr lang="en-US" dirty="0" err="1">
                <a:latin typeface="Montserrat"/>
                <a:ea typeface="Montserrat"/>
                <a:cs typeface="Montserrat"/>
                <a:sym typeface="Montserrat"/>
              </a:rPr>
              <a:t>utiliza</a:t>
            </a:r>
            <a:r>
              <a:rPr lang="en-US" dirty="0">
                <a:latin typeface="Montserrat"/>
                <a:ea typeface="Montserrat"/>
                <a:cs typeface="Montserrat"/>
                <a:sym typeface="Montserrat"/>
              </a:rPr>
              <a:t> o </a:t>
            </a:r>
            <a:r>
              <a:rPr lang="en-US" dirty="0" err="1">
                <a:latin typeface="Montserrat"/>
                <a:ea typeface="Montserrat"/>
                <a:cs typeface="Montserrat"/>
                <a:sym typeface="Montserrat"/>
              </a:rPr>
              <a:t>polimorfismo</a:t>
            </a:r>
            <a:r>
              <a:rPr lang="en-US" dirty="0">
                <a:latin typeface="Montserrat"/>
                <a:ea typeface="Montserrat"/>
                <a:cs typeface="Montserrat"/>
                <a:sym typeface="Montserrat"/>
              </a:rPr>
              <a:t> para </a:t>
            </a:r>
            <a:r>
              <a:rPr lang="en-US" dirty="0" err="1">
                <a:latin typeface="Montserrat"/>
                <a:ea typeface="Montserrat"/>
                <a:cs typeface="Montserrat"/>
                <a:sym typeface="Montserrat"/>
              </a:rPr>
              <a:t>contar</a:t>
            </a:r>
            <a:r>
              <a:rPr lang="en-US" dirty="0">
                <a:latin typeface="Montserrat"/>
                <a:ea typeface="Montserrat"/>
                <a:cs typeface="Montserrat"/>
                <a:sym typeface="Montserrat"/>
              </a:rPr>
              <a:t> o </a:t>
            </a:r>
            <a:r>
              <a:rPr lang="en-US" dirty="0" err="1">
                <a:latin typeface="Montserrat"/>
                <a:ea typeface="Montserrat"/>
                <a:cs typeface="Montserrat"/>
                <a:sym typeface="Montserrat"/>
              </a:rPr>
              <a:t>número</a:t>
            </a:r>
            <a:r>
              <a:rPr lang="en-US" dirty="0">
                <a:latin typeface="Montserrat"/>
                <a:ea typeface="Montserrat"/>
                <a:cs typeface="Montserrat"/>
                <a:sym typeface="Montserrat"/>
              </a:rPr>
              <a:t> de </a:t>
            </a:r>
            <a:r>
              <a:rPr lang="en-US" dirty="0" err="1">
                <a:latin typeface="Montserrat"/>
                <a:ea typeface="Montserrat"/>
                <a:cs typeface="Montserrat"/>
                <a:sym typeface="Montserrat"/>
              </a:rPr>
              <a:t>itens</a:t>
            </a:r>
            <a:r>
              <a:rPr lang="en-US" dirty="0">
                <a:latin typeface="Montserrat"/>
                <a:ea typeface="Montserrat"/>
                <a:cs typeface="Montserrat"/>
                <a:sym typeface="Montserrat"/>
              </a:rPr>
              <a:t> </a:t>
            </a:r>
            <a:r>
              <a:rPr lang="en-US" dirty="0" err="1">
                <a:latin typeface="Montserrat"/>
                <a:ea typeface="Montserrat"/>
                <a:cs typeface="Montserrat"/>
                <a:sym typeface="Montserrat"/>
              </a:rPr>
              <a:t>em</a:t>
            </a:r>
            <a:r>
              <a:rPr lang="en-US" dirty="0">
                <a:latin typeface="Montserrat"/>
                <a:ea typeface="Montserrat"/>
                <a:cs typeface="Montserrat"/>
                <a:sym typeface="Montserrat"/>
              </a:rPr>
              <a:t> </a:t>
            </a:r>
            <a:r>
              <a:rPr lang="en-US" dirty="0" err="1">
                <a:latin typeface="Montserrat"/>
                <a:ea typeface="Montserrat"/>
                <a:cs typeface="Montserrat"/>
                <a:sym typeface="Montserrat"/>
              </a:rPr>
              <a:t>diferentes</a:t>
            </a:r>
            <a:r>
              <a:rPr lang="en-US" dirty="0">
                <a:latin typeface="Montserrat"/>
                <a:ea typeface="Montserrat"/>
                <a:cs typeface="Montserrat"/>
                <a:sym typeface="Montserrat"/>
              </a:rPr>
              <a:t> </a:t>
            </a:r>
            <a:r>
              <a:rPr lang="en-US" dirty="0" err="1">
                <a:latin typeface="Montserrat"/>
                <a:ea typeface="Montserrat"/>
                <a:cs typeface="Montserrat"/>
                <a:sym typeface="Montserrat"/>
              </a:rPr>
              <a:t>tipos</a:t>
            </a:r>
            <a:r>
              <a:rPr lang="en-US" dirty="0">
                <a:latin typeface="Montserrat"/>
                <a:ea typeface="Montserrat"/>
                <a:cs typeface="Montserrat"/>
                <a:sym typeface="Montserrat"/>
              </a:rPr>
              <a:t>, </a:t>
            </a:r>
            <a:r>
              <a:rPr lang="en-US" dirty="0" err="1">
                <a:latin typeface="Montserrat"/>
                <a:ea typeface="Montserrat"/>
                <a:cs typeface="Montserrat"/>
                <a:sym typeface="Montserrat"/>
              </a:rPr>
              <a:t>como</a:t>
            </a:r>
            <a:r>
              <a:rPr lang="en-US" dirty="0">
                <a:latin typeface="Montserrat"/>
                <a:ea typeface="Montserrat"/>
                <a:cs typeface="Montserrat"/>
                <a:sym typeface="Montserrat"/>
              </a:rPr>
              <a:t> </a:t>
            </a:r>
            <a:r>
              <a:rPr lang="en-US" dirty="0" err="1">
                <a:latin typeface="Montserrat"/>
                <a:ea typeface="Montserrat"/>
                <a:cs typeface="Montserrat"/>
                <a:sym typeface="Montserrat"/>
              </a:rPr>
              <a:t>listas</a:t>
            </a:r>
            <a:r>
              <a:rPr lang="en-US" dirty="0">
                <a:latin typeface="Montserrat"/>
                <a:ea typeface="Montserrat"/>
                <a:cs typeface="Montserrat"/>
                <a:sym typeface="Montserrat"/>
              </a:rPr>
              <a:t>, </a:t>
            </a:r>
            <a:r>
              <a:rPr lang="en-US" dirty="0" err="1">
                <a:latin typeface="Montserrat"/>
                <a:ea typeface="Montserrat"/>
                <a:cs typeface="Montserrat"/>
                <a:sym typeface="Montserrat"/>
              </a:rPr>
              <a:t>tuplas</a:t>
            </a:r>
            <a:r>
              <a:rPr lang="en-US" dirty="0">
                <a:latin typeface="Montserrat"/>
                <a:ea typeface="Montserrat"/>
                <a:cs typeface="Montserrat"/>
                <a:sym typeface="Montserrat"/>
              </a:rPr>
              <a:t>, </a:t>
            </a:r>
            <a:r>
              <a:rPr lang="en-US" dirty="0" err="1">
                <a:latin typeface="Montserrat"/>
                <a:ea typeface="Montserrat"/>
                <a:cs typeface="Montserrat"/>
                <a:sym typeface="Montserrat"/>
              </a:rPr>
              <a:t>dicionários</a:t>
            </a:r>
            <a:r>
              <a:rPr lang="en-US" dirty="0">
                <a:latin typeface="Montserrat"/>
                <a:ea typeface="Montserrat"/>
                <a:cs typeface="Montserrat"/>
                <a:sym typeface="Montserrat"/>
              </a:rPr>
              <a:t>, strings, </a:t>
            </a:r>
            <a:r>
              <a:rPr lang="en-US" dirty="0" err="1">
                <a:latin typeface="Montserrat"/>
                <a:ea typeface="Montserrat"/>
                <a:cs typeface="Montserrat"/>
                <a:sym typeface="Montserrat"/>
              </a:rPr>
              <a:t>dentre</a:t>
            </a:r>
            <a:r>
              <a:rPr lang="en-US" dirty="0">
                <a:latin typeface="Montserrat"/>
                <a:ea typeface="Montserrat"/>
                <a:cs typeface="Montserrat"/>
                <a:sym typeface="Montserrat"/>
              </a:rPr>
              <a:t> outros.</a:t>
            </a:r>
          </a:p>
        </p:txBody>
      </p:sp>
      <p:pic>
        <p:nvPicPr>
          <p:cNvPr id="9" name="Google Shape;81;p16">
            <a:extLst>
              <a:ext uri="{FF2B5EF4-FFF2-40B4-BE49-F238E27FC236}">
                <a16:creationId xmlns:a16="http://schemas.microsoft.com/office/drawing/2014/main" id="{E9A7CAD1-C5EB-EB42-9D5E-465CFABAA1CD}"/>
              </a:ext>
            </a:extLst>
          </p:cNvPr>
          <p:cNvPicPr preferRelativeResize="0"/>
          <p:nvPr/>
        </p:nvPicPr>
        <p:blipFill>
          <a:blip r:embed="rId3">
            <a:alphaModFix/>
          </a:blip>
          <a:stretch>
            <a:fillRect/>
          </a:stretch>
        </p:blipFill>
        <p:spPr>
          <a:xfrm>
            <a:off x="7694627" y="4498780"/>
            <a:ext cx="1139979" cy="365875"/>
          </a:xfrm>
          <a:prstGeom prst="rect">
            <a:avLst/>
          </a:prstGeom>
          <a:noFill/>
          <a:ln>
            <a:noFill/>
          </a:ln>
        </p:spPr>
      </p:pic>
      <p:sp>
        <p:nvSpPr>
          <p:cNvPr id="2" name="Rectangle 1">
            <a:extLst>
              <a:ext uri="{FF2B5EF4-FFF2-40B4-BE49-F238E27FC236}">
                <a16:creationId xmlns:a16="http://schemas.microsoft.com/office/drawing/2014/main" id="{9D3B7711-851E-C746-96F8-1504F0D0CCBE}"/>
              </a:ext>
            </a:extLst>
          </p:cNvPr>
          <p:cNvSpPr/>
          <p:nvPr/>
        </p:nvSpPr>
        <p:spPr>
          <a:xfrm>
            <a:off x="2285999" y="4086424"/>
            <a:ext cx="4572000" cy="523220"/>
          </a:xfrm>
          <a:prstGeom prst="rect">
            <a:avLst/>
          </a:prstGeom>
          <a:solidFill>
            <a:schemeClr val="accent2"/>
          </a:solidFill>
        </p:spPr>
        <p:txBody>
          <a:bodyPr>
            <a:spAutoFit/>
          </a:bodyPr>
          <a:lstStyle/>
          <a:p>
            <a:r>
              <a:rPr lang="en-US" dirty="0">
                <a:solidFill>
                  <a:srgbClr val="A6E22E"/>
                </a:solidFill>
                <a:latin typeface="Menlo" panose="020B0609030804020204" pitchFamily="49" charset="0"/>
              </a:rPr>
              <a:t>print</a:t>
            </a:r>
            <a:r>
              <a:rPr lang="en-US" dirty="0">
                <a:solidFill>
                  <a:srgbClr val="F8F8F2"/>
                </a:solidFill>
                <a:latin typeface="Menlo" panose="020B0609030804020204" pitchFamily="49" charset="0"/>
              </a:rPr>
              <a:t>(</a:t>
            </a:r>
            <a:r>
              <a:rPr lang="en-US" dirty="0" err="1">
                <a:solidFill>
                  <a:srgbClr val="A6E22E"/>
                </a:solidFill>
                <a:latin typeface="Menlo" panose="020B0609030804020204" pitchFamily="49" charset="0"/>
              </a:rPr>
              <a:t>len</a:t>
            </a:r>
            <a:r>
              <a:rPr lang="en-US" dirty="0">
                <a:solidFill>
                  <a:srgbClr val="F8F8F2"/>
                </a:solidFill>
                <a:latin typeface="Menlo" panose="020B0609030804020204" pitchFamily="49" charset="0"/>
              </a:rPr>
              <a:t>(</a:t>
            </a:r>
            <a:r>
              <a:rPr lang="en-US" dirty="0">
                <a:solidFill>
                  <a:srgbClr val="E6DB74"/>
                </a:solidFill>
                <a:latin typeface="Menlo" panose="020B0609030804020204" pitchFamily="49" charset="0"/>
              </a:rPr>
              <a:t>"</a:t>
            </a:r>
            <a:r>
              <a:rPr lang="en-US" dirty="0" err="1">
                <a:solidFill>
                  <a:srgbClr val="E6DB74"/>
                </a:solidFill>
                <a:latin typeface="Menlo" panose="020B0609030804020204" pitchFamily="49" charset="0"/>
              </a:rPr>
              <a:t>ConstruDelas</a:t>
            </a:r>
            <a:r>
              <a:rPr lang="en-US" dirty="0">
                <a:solidFill>
                  <a:srgbClr val="E6DB74"/>
                </a:solidFill>
                <a:latin typeface="Menlo" panose="020B0609030804020204" pitchFamily="49" charset="0"/>
              </a:rPr>
              <a:t>"</a:t>
            </a:r>
            <a:r>
              <a:rPr lang="en-US" dirty="0">
                <a:solidFill>
                  <a:srgbClr val="F8F8F2"/>
                </a:solidFill>
                <a:latin typeface="Menlo" panose="020B0609030804020204" pitchFamily="49" charset="0"/>
              </a:rPr>
              <a:t>))</a:t>
            </a:r>
          </a:p>
          <a:p>
            <a:r>
              <a:rPr lang="en-US" dirty="0">
                <a:solidFill>
                  <a:srgbClr val="A6E22E"/>
                </a:solidFill>
                <a:latin typeface="Menlo" panose="020B0609030804020204" pitchFamily="49" charset="0"/>
              </a:rPr>
              <a:t>print</a:t>
            </a:r>
            <a:r>
              <a:rPr lang="en-US" dirty="0">
                <a:solidFill>
                  <a:srgbClr val="F8F8F2"/>
                </a:solidFill>
                <a:latin typeface="Menlo" panose="020B0609030804020204" pitchFamily="49" charset="0"/>
              </a:rPr>
              <a:t>(</a:t>
            </a:r>
            <a:r>
              <a:rPr lang="en-US" dirty="0" err="1">
                <a:solidFill>
                  <a:srgbClr val="A6E22E"/>
                </a:solidFill>
                <a:latin typeface="Menlo" panose="020B0609030804020204" pitchFamily="49" charset="0"/>
              </a:rPr>
              <a:t>len</a:t>
            </a:r>
            <a:r>
              <a:rPr lang="en-US" dirty="0">
                <a:solidFill>
                  <a:srgbClr val="F8F8F2"/>
                </a:solidFill>
                <a:latin typeface="Menlo" panose="020B0609030804020204" pitchFamily="49" charset="0"/>
              </a:rPr>
              <a:t>([</a:t>
            </a:r>
            <a:r>
              <a:rPr lang="en-US" dirty="0">
                <a:solidFill>
                  <a:srgbClr val="AE81FF"/>
                </a:solidFill>
                <a:latin typeface="Menlo" panose="020B0609030804020204" pitchFamily="49" charset="0"/>
              </a:rPr>
              <a:t>10</a:t>
            </a:r>
            <a:r>
              <a:rPr lang="en-US" dirty="0">
                <a:solidFill>
                  <a:srgbClr val="F8F8F2"/>
                </a:solidFill>
                <a:latin typeface="Menlo" panose="020B0609030804020204" pitchFamily="49" charset="0"/>
              </a:rPr>
              <a:t>, </a:t>
            </a:r>
            <a:r>
              <a:rPr lang="en-US" dirty="0">
                <a:solidFill>
                  <a:srgbClr val="AE81FF"/>
                </a:solidFill>
                <a:latin typeface="Menlo" panose="020B0609030804020204" pitchFamily="49" charset="0"/>
              </a:rPr>
              <a:t>20</a:t>
            </a:r>
            <a:r>
              <a:rPr lang="en-US" dirty="0">
                <a:solidFill>
                  <a:srgbClr val="F8F8F2"/>
                </a:solidFill>
                <a:latin typeface="Menlo" panose="020B0609030804020204" pitchFamily="49" charset="0"/>
              </a:rPr>
              <a:t>, </a:t>
            </a:r>
            <a:r>
              <a:rPr lang="en-US" dirty="0">
                <a:solidFill>
                  <a:srgbClr val="AE81FF"/>
                </a:solidFill>
                <a:latin typeface="Menlo" panose="020B0609030804020204" pitchFamily="49" charset="0"/>
              </a:rPr>
              <a:t>30</a:t>
            </a:r>
            <a:r>
              <a:rPr lang="en-US" dirty="0">
                <a:solidFill>
                  <a:srgbClr val="F8F8F2"/>
                </a:solidFill>
                <a:latin typeface="Menlo" panose="020B0609030804020204" pitchFamily="49" charset="0"/>
              </a:rPr>
              <a:t>]))</a:t>
            </a:r>
          </a:p>
        </p:txBody>
      </p:sp>
    </p:spTree>
    <p:extLst>
      <p:ext uri="{BB962C8B-B14F-4D97-AF65-F5344CB8AC3E}">
        <p14:creationId xmlns:p14="http://schemas.microsoft.com/office/powerpoint/2010/main" val="1921460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p:nvPr/>
        </p:nvSpPr>
        <p:spPr>
          <a:xfrm>
            <a:off x="385616" y="391552"/>
            <a:ext cx="62769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400" b="1" dirty="0">
                <a:solidFill>
                  <a:schemeClr val="dk1"/>
                </a:solidFill>
                <a:latin typeface="Montserrat"/>
                <a:ea typeface="Montserrat"/>
                <a:cs typeface="Montserrat"/>
                <a:sym typeface="Montserrat"/>
              </a:rPr>
              <a:t>[Hora do Código]</a:t>
            </a:r>
          </a:p>
        </p:txBody>
      </p:sp>
      <p:pic>
        <p:nvPicPr>
          <p:cNvPr id="82" name="Google Shape;82;p16"/>
          <p:cNvPicPr preferRelativeResize="0"/>
          <p:nvPr/>
        </p:nvPicPr>
        <p:blipFill rotWithShape="1">
          <a:blip r:embed="rId3">
            <a:alphaModFix amt="72000"/>
          </a:blip>
          <a:srcRect t="42847"/>
          <a:stretch/>
        </p:blipFill>
        <p:spPr>
          <a:xfrm>
            <a:off x="8918300" y="1082579"/>
            <a:ext cx="225700" cy="1662299"/>
          </a:xfrm>
          <a:prstGeom prst="rect">
            <a:avLst/>
          </a:prstGeom>
          <a:noFill/>
          <a:ln>
            <a:noFill/>
          </a:ln>
        </p:spPr>
      </p:pic>
    </p:spTree>
    <p:extLst>
      <p:ext uri="{BB962C8B-B14F-4D97-AF65-F5344CB8AC3E}">
        <p14:creationId xmlns:p14="http://schemas.microsoft.com/office/powerpoint/2010/main" val="1433984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p:nvPr/>
        </p:nvSpPr>
        <p:spPr>
          <a:xfrm>
            <a:off x="450000" y="373500"/>
            <a:ext cx="4122000" cy="584745"/>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2600" b="1" i="0" u="none" strike="noStrike" kern="0" cap="none" spc="0" normalizeH="0" baseline="0" noProof="0" dirty="0">
                <a:ln>
                  <a:noFill/>
                </a:ln>
                <a:solidFill>
                  <a:srgbClr val="000000"/>
                </a:solidFill>
                <a:effectLst/>
                <a:uLnTx/>
                <a:uFillTx/>
                <a:latin typeface="Montserrat"/>
                <a:ea typeface="Montserrat"/>
                <a:cs typeface="Montserrat"/>
                <a:sym typeface="Montserrat"/>
              </a:rPr>
              <a:t>Classes Abstratas</a:t>
            </a:r>
            <a:endParaRPr kumimoji="0" sz="2600" b="1" i="0" u="none" strike="noStrike" kern="0" cap="none" spc="0" normalizeH="0" baseline="0" noProof="0" dirty="0">
              <a:ln>
                <a:noFill/>
              </a:ln>
              <a:solidFill>
                <a:srgbClr val="000000"/>
              </a:solidFill>
              <a:effectLst/>
              <a:uLnTx/>
              <a:uFillTx/>
              <a:latin typeface="Montserrat"/>
              <a:ea typeface="Montserrat"/>
              <a:cs typeface="Montserrat"/>
              <a:sym typeface="Montserrat"/>
            </a:endParaRPr>
          </a:p>
        </p:txBody>
      </p:sp>
      <p:pic>
        <p:nvPicPr>
          <p:cNvPr id="9" name="Google Shape;81;p16">
            <a:extLst>
              <a:ext uri="{FF2B5EF4-FFF2-40B4-BE49-F238E27FC236}">
                <a16:creationId xmlns:a16="http://schemas.microsoft.com/office/drawing/2014/main" id="{E9A7CAD1-C5EB-EB42-9D5E-465CFABAA1CD}"/>
              </a:ext>
            </a:extLst>
          </p:cNvPr>
          <p:cNvPicPr preferRelativeResize="0"/>
          <p:nvPr/>
        </p:nvPicPr>
        <p:blipFill>
          <a:blip r:embed="rId3">
            <a:alphaModFix/>
          </a:blip>
          <a:stretch>
            <a:fillRect/>
          </a:stretch>
        </p:blipFill>
        <p:spPr>
          <a:xfrm>
            <a:off x="191413" y="4690233"/>
            <a:ext cx="1139979" cy="365875"/>
          </a:xfrm>
          <a:prstGeom prst="rect">
            <a:avLst/>
          </a:prstGeom>
          <a:noFill/>
          <a:ln>
            <a:noFill/>
          </a:ln>
        </p:spPr>
      </p:pic>
      <p:sp>
        <p:nvSpPr>
          <p:cNvPr id="3" name="Rectangle 2">
            <a:extLst>
              <a:ext uri="{FF2B5EF4-FFF2-40B4-BE49-F238E27FC236}">
                <a16:creationId xmlns:a16="http://schemas.microsoft.com/office/drawing/2014/main" id="{8D9DAECD-BA54-394C-A2CD-D852C7EF93C1}"/>
              </a:ext>
            </a:extLst>
          </p:cNvPr>
          <p:cNvSpPr/>
          <p:nvPr/>
        </p:nvSpPr>
        <p:spPr>
          <a:xfrm>
            <a:off x="5301118" y="967985"/>
            <a:ext cx="3651469" cy="3647152"/>
          </a:xfrm>
          <a:prstGeom prst="rect">
            <a:avLst/>
          </a:prstGeom>
          <a:solidFill>
            <a:schemeClr val="accent2"/>
          </a:solidFill>
        </p:spPr>
        <p:txBody>
          <a:bodyPr wrap="square">
            <a:spAutoFit/>
          </a:bodyPr>
          <a:lstStyle/>
          <a:p>
            <a:r>
              <a:rPr lang="en-US" sz="1100" dirty="0">
                <a:solidFill>
                  <a:srgbClr val="F92672"/>
                </a:solidFill>
                <a:latin typeface="Menlo" panose="020B0609030804020204" pitchFamily="49" charset="0"/>
              </a:rPr>
              <a:t>from</a:t>
            </a:r>
            <a:r>
              <a:rPr lang="en-US" sz="1100" dirty="0">
                <a:solidFill>
                  <a:srgbClr val="F8F8F2"/>
                </a:solidFill>
                <a:latin typeface="Menlo" panose="020B0609030804020204" pitchFamily="49" charset="0"/>
              </a:rPr>
              <a:t> </a:t>
            </a:r>
            <a:r>
              <a:rPr lang="en-US" sz="1100" u="sng" dirty="0" err="1">
                <a:solidFill>
                  <a:srgbClr val="A6E22E"/>
                </a:solidFill>
                <a:latin typeface="Menlo" panose="020B0609030804020204" pitchFamily="49" charset="0"/>
              </a:rPr>
              <a:t>abc</a:t>
            </a:r>
            <a:r>
              <a:rPr lang="en-US" sz="1100" dirty="0">
                <a:solidFill>
                  <a:srgbClr val="F8F8F2"/>
                </a:solidFill>
                <a:latin typeface="Menlo" panose="020B0609030804020204" pitchFamily="49" charset="0"/>
              </a:rPr>
              <a:t> </a:t>
            </a:r>
            <a:r>
              <a:rPr lang="en-US" sz="1100" dirty="0">
                <a:solidFill>
                  <a:srgbClr val="F92672"/>
                </a:solidFill>
                <a:latin typeface="Menlo" panose="020B0609030804020204" pitchFamily="49" charset="0"/>
              </a:rPr>
              <a:t>import</a:t>
            </a:r>
            <a:r>
              <a:rPr lang="en-US" sz="1100" dirty="0">
                <a:solidFill>
                  <a:srgbClr val="F8F8F2"/>
                </a:solidFill>
                <a:latin typeface="Menlo" panose="020B0609030804020204" pitchFamily="49" charset="0"/>
              </a:rPr>
              <a:t> </a:t>
            </a:r>
            <a:r>
              <a:rPr lang="en-US" sz="1100" u="sng" dirty="0">
                <a:solidFill>
                  <a:srgbClr val="A6E22E"/>
                </a:solidFill>
                <a:latin typeface="Menlo" panose="020B0609030804020204" pitchFamily="49" charset="0"/>
              </a:rPr>
              <a:t>ABC</a:t>
            </a:r>
            <a:r>
              <a:rPr lang="en-US" sz="1100" dirty="0">
                <a:solidFill>
                  <a:srgbClr val="F8F8F2"/>
                </a:solidFill>
                <a:latin typeface="Menlo" panose="020B0609030804020204" pitchFamily="49" charset="0"/>
              </a:rPr>
              <a:t>, </a:t>
            </a:r>
            <a:r>
              <a:rPr lang="en-US" sz="1100" dirty="0" err="1">
                <a:solidFill>
                  <a:srgbClr val="A6E22E"/>
                </a:solidFill>
                <a:latin typeface="Menlo" panose="020B0609030804020204" pitchFamily="49" charset="0"/>
              </a:rPr>
              <a:t>abstractmethod</a:t>
            </a:r>
            <a:endParaRPr lang="en-US" sz="1100" dirty="0">
              <a:solidFill>
                <a:srgbClr val="F8F8F2"/>
              </a:solidFill>
              <a:latin typeface="Menlo" panose="020B0609030804020204" pitchFamily="49" charset="0"/>
            </a:endParaRPr>
          </a:p>
          <a:p>
            <a:br>
              <a:rPr lang="en-US" sz="1100" dirty="0">
                <a:solidFill>
                  <a:srgbClr val="F8F8F2"/>
                </a:solidFill>
                <a:latin typeface="Menlo" panose="020B0609030804020204" pitchFamily="49" charset="0"/>
              </a:rPr>
            </a:br>
            <a:r>
              <a:rPr lang="en-US" sz="1100" i="1" dirty="0">
                <a:solidFill>
                  <a:srgbClr val="66D9EF"/>
                </a:solidFill>
                <a:latin typeface="Menlo" panose="020B0609030804020204" pitchFamily="49" charset="0"/>
              </a:rPr>
              <a:t>class</a:t>
            </a:r>
            <a:r>
              <a:rPr lang="en-US" sz="1100" dirty="0">
                <a:solidFill>
                  <a:srgbClr val="F8F8F2"/>
                </a:solidFill>
                <a:latin typeface="Menlo" panose="020B0609030804020204" pitchFamily="49" charset="0"/>
              </a:rPr>
              <a:t> </a:t>
            </a:r>
            <a:r>
              <a:rPr lang="en-US" sz="1100" u="sng" dirty="0" err="1">
                <a:solidFill>
                  <a:srgbClr val="A6E22E"/>
                </a:solidFill>
                <a:latin typeface="Menlo" panose="020B0609030804020204" pitchFamily="49" charset="0"/>
              </a:rPr>
              <a:t>ClasseAbstrata</a:t>
            </a:r>
            <a:r>
              <a:rPr lang="en-US" sz="1100" dirty="0">
                <a:solidFill>
                  <a:srgbClr val="F8F8F2"/>
                </a:solidFill>
                <a:latin typeface="Menlo" panose="020B0609030804020204" pitchFamily="49" charset="0"/>
              </a:rPr>
              <a:t>(</a:t>
            </a:r>
            <a:r>
              <a:rPr lang="en-US" sz="1100" u="sng" dirty="0">
                <a:solidFill>
                  <a:srgbClr val="A6E22E"/>
                </a:solidFill>
                <a:latin typeface="Menlo" panose="020B0609030804020204" pitchFamily="49" charset="0"/>
              </a:rPr>
              <a:t>ABC</a:t>
            </a:r>
            <a:r>
              <a:rPr lang="en-US" sz="1100" dirty="0">
                <a:solidFill>
                  <a:srgbClr val="F8F8F2"/>
                </a:solidFill>
                <a:latin typeface="Menlo" panose="020B0609030804020204" pitchFamily="49" charset="0"/>
              </a:rPr>
              <a:t>):</a:t>
            </a:r>
          </a:p>
          <a:p>
            <a:r>
              <a:rPr lang="en-US" sz="1100" dirty="0">
                <a:solidFill>
                  <a:srgbClr val="A6E22E"/>
                </a:solidFill>
                <a:latin typeface="Menlo" panose="020B0609030804020204" pitchFamily="49" charset="0"/>
              </a:rPr>
              <a:t>  @</a:t>
            </a:r>
            <a:r>
              <a:rPr lang="en-US" sz="1100" dirty="0" err="1">
                <a:solidFill>
                  <a:srgbClr val="A6E22E"/>
                </a:solidFill>
                <a:latin typeface="Menlo" panose="020B0609030804020204" pitchFamily="49" charset="0"/>
              </a:rPr>
              <a:t>abstractmethod</a:t>
            </a:r>
            <a:endParaRPr lang="en-US" sz="1100" dirty="0">
              <a:solidFill>
                <a:srgbClr val="F8F8F2"/>
              </a:solidFill>
              <a:latin typeface="Menlo" panose="020B0609030804020204" pitchFamily="49" charset="0"/>
            </a:endParaRPr>
          </a:p>
          <a:p>
            <a:r>
              <a:rPr lang="en-US" sz="1100" dirty="0">
                <a:solidFill>
                  <a:srgbClr val="A6E22E"/>
                </a:solidFill>
                <a:latin typeface="Menlo" panose="020B0609030804020204" pitchFamily="49" charset="0"/>
              </a:rPr>
              <a:t>  </a:t>
            </a:r>
            <a:r>
              <a:rPr lang="en-US" sz="1100" i="1" dirty="0">
                <a:solidFill>
                  <a:srgbClr val="66D9EF"/>
                </a:solidFill>
                <a:latin typeface="Menlo" panose="020B0609030804020204" pitchFamily="49" charset="0"/>
              </a:rPr>
              <a:t>def</a:t>
            </a:r>
            <a:r>
              <a:rPr lang="en-US" sz="1100" dirty="0">
                <a:solidFill>
                  <a:srgbClr val="F8F8F2"/>
                </a:solidFill>
                <a:latin typeface="Menlo" panose="020B0609030804020204" pitchFamily="49" charset="0"/>
              </a:rPr>
              <a:t> </a:t>
            </a:r>
            <a:r>
              <a:rPr lang="en-US" sz="1100" dirty="0" err="1">
                <a:solidFill>
                  <a:srgbClr val="A6E22E"/>
                </a:solidFill>
                <a:latin typeface="Menlo" panose="020B0609030804020204" pitchFamily="49" charset="0"/>
              </a:rPr>
              <a:t>metodo_abstrato</a:t>
            </a:r>
            <a:r>
              <a:rPr lang="en-US" sz="1100" dirty="0">
                <a:solidFill>
                  <a:srgbClr val="F8F8F2"/>
                </a:solidFill>
                <a:latin typeface="Menlo" panose="020B0609030804020204" pitchFamily="49" charset="0"/>
              </a:rPr>
              <a:t>(</a:t>
            </a:r>
            <a:r>
              <a:rPr lang="en-US" sz="1100" i="1" dirty="0">
                <a:solidFill>
                  <a:srgbClr val="FD971F"/>
                </a:solidFill>
                <a:latin typeface="Menlo" panose="020B0609030804020204" pitchFamily="49" charset="0"/>
              </a:rPr>
              <a:t>self</a:t>
            </a:r>
            <a:r>
              <a:rPr lang="en-US" sz="1100" dirty="0">
                <a:solidFill>
                  <a:srgbClr val="F8F8F2"/>
                </a:solidFill>
                <a:latin typeface="Menlo" panose="020B0609030804020204" pitchFamily="49" charset="0"/>
              </a:rPr>
              <a:t>):</a:t>
            </a:r>
          </a:p>
          <a:p>
            <a:r>
              <a:rPr lang="en-US" sz="1100" dirty="0">
                <a:solidFill>
                  <a:srgbClr val="F92672"/>
                </a:solidFill>
                <a:latin typeface="Menlo" panose="020B0609030804020204" pitchFamily="49" charset="0"/>
              </a:rPr>
              <a:t>      pass</a:t>
            </a:r>
            <a:endParaRPr lang="en-US" sz="1100" dirty="0">
              <a:solidFill>
                <a:srgbClr val="F8F8F2"/>
              </a:solidFill>
              <a:latin typeface="Menlo" panose="020B0609030804020204" pitchFamily="49" charset="0"/>
            </a:endParaRPr>
          </a:p>
          <a:p>
            <a:br>
              <a:rPr lang="en-US" sz="1100" dirty="0">
                <a:solidFill>
                  <a:srgbClr val="F8F8F2"/>
                </a:solidFill>
                <a:latin typeface="Menlo" panose="020B0609030804020204" pitchFamily="49" charset="0"/>
              </a:rPr>
            </a:br>
            <a:r>
              <a:rPr lang="en-US" sz="1100" dirty="0">
                <a:solidFill>
                  <a:srgbClr val="F8F8F2"/>
                </a:solidFill>
                <a:latin typeface="Menlo" panose="020B0609030804020204" pitchFamily="49" charset="0"/>
              </a:rPr>
              <a:t>  </a:t>
            </a:r>
            <a:r>
              <a:rPr lang="en-US" sz="1100" dirty="0">
                <a:solidFill>
                  <a:srgbClr val="A6E22E"/>
                </a:solidFill>
                <a:latin typeface="Menlo" panose="020B0609030804020204" pitchFamily="49" charset="0"/>
              </a:rPr>
              <a:t>@</a:t>
            </a:r>
            <a:r>
              <a:rPr lang="en-US" sz="1100" u="sng" dirty="0">
                <a:solidFill>
                  <a:srgbClr val="A6E22E"/>
                </a:solidFill>
                <a:latin typeface="Menlo" panose="020B0609030804020204" pitchFamily="49" charset="0"/>
              </a:rPr>
              <a:t>property</a:t>
            </a:r>
            <a:endParaRPr lang="en-US" sz="1100" dirty="0">
              <a:solidFill>
                <a:srgbClr val="F8F8F2"/>
              </a:solidFill>
              <a:latin typeface="Menlo" panose="020B0609030804020204" pitchFamily="49" charset="0"/>
            </a:endParaRPr>
          </a:p>
          <a:p>
            <a:r>
              <a:rPr lang="en-US" sz="1100" dirty="0">
                <a:solidFill>
                  <a:srgbClr val="A6E22E"/>
                </a:solidFill>
                <a:latin typeface="Menlo" panose="020B0609030804020204" pitchFamily="49" charset="0"/>
              </a:rPr>
              <a:t>  @</a:t>
            </a:r>
            <a:r>
              <a:rPr lang="en-US" sz="1100" dirty="0" err="1">
                <a:solidFill>
                  <a:srgbClr val="A6E22E"/>
                </a:solidFill>
                <a:latin typeface="Menlo" panose="020B0609030804020204" pitchFamily="49" charset="0"/>
              </a:rPr>
              <a:t>abstractmethod</a:t>
            </a:r>
            <a:endParaRPr lang="en-US" sz="1100" dirty="0">
              <a:solidFill>
                <a:srgbClr val="F8F8F2"/>
              </a:solidFill>
              <a:latin typeface="Menlo" panose="020B0609030804020204" pitchFamily="49" charset="0"/>
            </a:endParaRPr>
          </a:p>
          <a:p>
            <a:r>
              <a:rPr lang="en-US" sz="1100" i="1" dirty="0">
                <a:solidFill>
                  <a:srgbClr val="66D9EF"/>
                </a:solidFill>
                <a:latin typeface="Menlo" panose="020B0609030804020204" pitchFamily="49" charset="0"/>
              </a:rPr>
              <a:t>  def</a:t>
            </a:r>
            <a:r>
              <a:rPr lang="en-US" sz="1100" dirty="0">
                <a:solidFill>
                  <a:srgbClr val="F8F8F2"/>
                </a:solidFill>
                <a:latin typeface="Menlo" panose="020B0609030804020204" pitchFamily="49" charset="0"/>
              </a:rPr>
              <a:t> </a:t>
            </a:r>
            <a:r>
              <a:rPr lang="en-US" sz="1100" dirty="0" err="1">
                <a:solidFill>
                  <a:srgbClr val="F8F8F2"/>
                </a:solidFill>
                <a:latin typeface="Menlo" panose="020B0609030804020204" pitchFamily="49" charset="0"/>
              </a:rPr>
              <a:t>propriedade_abstrata</a:t>
            </a:r>
            <a:r>
              <a:rPr lang="en-US" sz="1100" dirty="0">
                <a:solidFill>
                  <a:srgbClr val="F8F8F2"/>
                </a:solidFill>
                <a:latin typeface="Menlo" panose="020B0609030804020204" pitchFamily="49" charset="0"/>
              </a:rPr>
              <a:t>(</a:t>
            </a:r>
            <a:r>
              <a:rPr lang="en-US" sz="1100" i="1" dirty="0">
                <a:solidFill>
                  <a:srgbClr val="FD971F"/>
                </a:solidFill>
                <a:latin typeface="Menlo" panose="020B0609030804020204" pitchFamily="49" charset="0"/>
              </a:rPr>
              <a:t>self</a:t>
            </a:r>
            <a:r>
              <a:rPr lang="en-US" sz="1100" dirty="0">
                <a:solidFill>
                  <a:srgbClr val="F8F8F2"/>
                </a:solidFill>
                <a:latin typeface="Menlo" panose="020B0609030804020204" pitchFamily="49" charset="0"/>
              </a:rPr>
              <a:t>):</a:t>
            </a:r>
          </a:p>
          <a:p>
            <a:r>
              <a:rPr lang="en-US" sz="1100" dirty="0">
                <a:solidFill>
                  <a:srgbClr val="F92672"/>
                </a:solidFill>
                <a:latin typeface="Menlo" panose="020B0609030804020204" pitchFamily="49" charset="0"/>
              </a:rPr>
              <a:t>    pass</a:t>
            </a:r>
            <a:endParaRPr lang="en-US" sz="1100" dirty="0">
              <a:solidFill>
                <a:srgbClr val="F8F8F2"/>
              </a:solidFill>
              <a:latin typeface="Menlo" panose="020B0609030804020204" pitchFamily="49" charset="0"/>
            </a:endParaRPr>
          </a:p>
          <a:p>
            <a:br>
              <a:rPr lang="en-US" sz="1100" dirty="0">
                <a:solidFill>
                  <a:srgbClr val="F8F8F2"/>
                </a:solidFill>
                <a:latin typeface="Menlo" panose="020B0609030804020204" pitchFamily="49" charset="0"/>
              </a:rPr>
            </a:br>
            <a:r>
              <a:rPr lang="en-US" sz="1100" i="1" dirty="0">
                <a:solidFill>
                  <a:srgbClr val="66D9EF"/>
                </a:solidFill>
                <a:latin typeface="Menlo" panose="020B0609030804020204" pitchFamily="49" charset="0"/>
              </a:rPr>
              <a:t>class</a:t>
            </a:r>
            <a:r>
              <a:rPr lang="en-US" sz="1100" dirty="0">
                <a:solidFill>
                  <a:srgbClr val="F8F8F2"/>
                </a:solidFill>
                <a:latin typeface="Menlo" panose="020B0609030804020204" pitchFamily="49" charset="0"/>
              </a:rPr>
              <a:t> </a:t>
            </a:r>
            <a:r>
              <a:rPr lang="en-US" sz="1100" u="sng" dirty="0" err="1">
                <a:solidFill>
                  <a:srgbClr val="A6E22E"/>
                </a:solidFill>
                <a:latin typeface="Menlo" panose="020B0609030804020204" pitchFamily="49" charset="0"/>
              </a:rPr>
              <a:t>ClasseDerivada</a:t>
            </a:r>
            <a:r>
              <a:rPr lang="en-US" sz="1100" dirty="0">
                <a:solidFill>
                  <a:srgbClr val="F8F8F2"/>
                </a:solidFill>
                <a:latin typeface="Menlo" panose="020B0609030804020204" pitchFamily="49" charset="0"/>
              </a:rPr>
              <a:t>(</a:t>
            </a:r>
            <a:r>
              <a:rPr lang="en-US" sz="1100" u="sng" dirty="0" err="1">
                <a:solidFill>
                  <a:srgbClr val="A6E22E"/>
                </a:solidFill>
                <a:latin typeface="Menlo" panose="020B0609030804020204" pitchFamily="49" charset="0"/>
              </a:rPr>
              <a:t>ClasseAbstrata</a:t>
            </a:r>
            <a:r>
              <a:rPr lang="en-US" sz="1100" dirty="0">
                <a:solidFill>
                  <a:srgbClr val="F8F8F2"/>
                </a:solidFill>
                <a:latin typeface="Menlo" panose="020B0609030804020204" pitchFamily="49" charset="0"/>
              </a:rPr>
              <a:t>):</a:t>
            </a:r>
          </a:p>
          <a:p>
            <a:r>
              <a:rPr lang="en-US" sz="1100" dirty="0">
                <a:solidFill>
                  <a:srgbClr val="88846F"/>
                </a:solidFill>
                <a:latin typeface="Menlo" panose="020B0609030804020204" pitchFamily="49" charset="0"/>
              </a:rPr>
              <a:t>  # </a:t>
            </a:r>
            <a:r>
              <a:rPr lang="en-US" sz="1100" dirty="0" err="1">
                <a:solidFill>
                  <a:srgbClr val="88846F"/>
                </a:solidFill>
                <a:latin typeface="Menlo" panose="020B0609030804020204" pitchFamily="49" charset="0"/>
              </a:rPr>
              <a:t>sobrescrevendo</a:t>
            </a:r>
            <a:r>
              <a:rPr lang="en-US" sz="1100" dirty="0">
                <a:solidFill>
                  <a:srgbClr val="88846F"/>
                </a:solidFill>
                <a:latin typeface="Menlo" panose="020B0609030804020204" pitchFamily="49" charset="0"/>
              </a:rPr>
              <a:t> o </a:t>
            </a:r>
            <a:r>
              <a:rPr lang="en-US" sz="1100" dirty="0" err="1">
                <a:solidFill>
                  <a:srgbClr val="88846F"/>
                </a:solidFill>
                <a:latin typeface="Menlo" panose="020B0609030804020204" pitchFamily="49" charset="0"/>
              </a:rPr>
              <a:t>método</a:t>
            </a:r>
            <a:r>
              <a:rPr lang="en-US" sz="1100" dirty="0">
                <a:solidFill>
                  <a:srgbClr val="88846F"/>
                </a:solidFill>
                <a:latin typeface="Menlo" panose="020B0609030804020204" pitchFamily="49" charset="0"/>
              </a:rPr>
              <a:t> </a:t>
            </a:r>
            <a:r>
              <a:rPr lang="en-US" sz="1100" dirty="0" err="1">
                <a:solidFill>
                  <a:srgbClr val="88846F"/>
                </a:solidFill>
                <a:latin typeface="Menlo" panose="020B0609030804020204" pitchFamily="49" charset="0"/>
              </a:rPr>
              <a:t>abstrato</a:t>
            </a:r>
            <a:endParaRPr lang="en-US" sz="1100" dirty="0">
              <a:solidFill>
                <a:srgbClr val="F8F8F2"/>
              </a:solidFill>
              <a:latin typeface="Menlo" panose="020B0609030804020204" pitchFamily="49" charset="0"/>
            </a:endParaRPr>
          </a:p>
          <a:p>
            <a:r>
              <a:rPr lang="en-US" sz="1100" i="1" dirty="0">
                <a:solidFill>
                  <a:srgbClr val="66D9EF"/>
                </a:solidFill>
                <a:latin typeface="Menlo" panose="020B0609030804020204" pitchFamily="49" charset="0"/>
              </a:rPr>
              <a:t>  def</a:t>
            </a:r>
            <a:r>
              <a:rPr lang="en-US" sz="1100" dirty="0">
                <a:solidFill>
                  <a:srgbClr val="F8F8F2"/>
                </a:solidFill>
                <a:latin typeface="Menlo" panose="020B0609030804020204" pitchFamily="49" charset="0"/>
              </a:rPr>
              <a:t> </a:t>
            </a:r>
            <a:r>
              <a:rPr lang="en-US" sz="1100" dirty="0" err="1">
                <a:solidFill>
                  <a:srgbClr val="A6E22E"/>
                </a:solidFill>
                <a:latin typeface="Menlo" panose="020B0609030804020204" pitchFamily="49" charset="0"/>
              </a:rPr>
              <a:t>metodo_abstrato</a:t>
            </a:r>
            <a:r>
              <a:rPr lang="en-US" sz="1100" dirty="0">
                <a:solidFill>
                  <a:srgbClr val="F8F8F2"/>
                </a:solidFill>
                <a:latin typeface="Menlo" panose="020B0609030804020204" pitchFamily="49" charset="0"/>
              </a:rPr>
              <a:t>(</a:t>
            </a:r>
            <a:r>
              <a:rPr lang="en-US" sz="1100" i="1" dirty="0">
                <a:solidFill>
                  <a:srgbClr val="FD971F"/>
                </a:solidFill>
                <a:latin typeface="Menlo" panose="020B0609030804020204" pitchFamily="49" charset="0"/>
              </a:rPr>
              <a:t>self</a:t>
            </a:r>
            <a:r>
              <a:rPr lang="en-US" sz="1100" dirty="0">
                <a:solidFill>
                  <a:srgbClr val="F8F8F2"/>
                </a:solidFill>
                <a:latin typeface="Menlo" panose="020B0609030804020204" pitchFamily="49" charset="0"/>
              </a:rPr>
              <a:t>):</a:t>
            </a:r>
          </a:p>
          <a:p>
            <a:r>
              <a:rPr lang="en-US" sz="1100" dirty="0">
                <a:solidFill>
                  <a:srgbClr val="A6E22E"/>
                </a:solidFill>
                <a:latin typeface="Menlo" panose="020B0609030804020204" pitchFamily="49" charset="0"/>
              </a:rPr>
              <a:t>     print</a:t>
            </a:r>
            <a:r>
              <a:rPr lang="en-US" sz="1100" dirty="0">
                <a:solidFill>
                  <a:srgbClr val="F8F8F2"/>
                </a:solidFill>
                <a:latin typeface="Menlo" panose="020B0609030804020204" pitchFamily="49" charset="0"/>
              </a:rPr>
              <a:t>(</a:t>
            </a:r>
            <a:r>
              <a:rPr lang="en-US" sz="1100" dirty="0">
                <a:solidFill>
                  <a:srgbClr val="E6DB74"/>
                </a:solidFill>
                <a:latin typeface="Menlo" panose="020B0609030804020204" pitchFamily="49" charset="0"/>
              </a:rPr>
              <a:t>"Boa </a:t>
            </a:r>
            <a:r>
              <a:rPr lang="en-US" sz="1100" dirty="0" err="1">
                <a:solidFill>
                  <a:srgbClr val="E6DB74"/>
                </a:solidFill>
                <a:latin typeface="Menlo" panose="020B0609030804020204" pitchFamily="49" charset="0"/>
              </a:rPr>
              <a:t>noite</a:t>
            </a:r>
            <a:r>
              <a:rPr lang="en-US" sz="1100" dirty="0">
                <a:solidFill>
                  <a:srgbClr val="E6DB74"/>
                </a:solidFill>
                <a:latin typeface="Menlo" panose="020B0609030804020204" pitchFamily="49" charset="0"/>
              </a:rPr>
              <a:t>"</a:t>
            </a:r>
            <a:r>
              <a:rPr lang="en-US" sz="1100" dirty="0">
                <a:solidFill>
                  <a:srgbClr val="F8F8F2"/>
                </a:solidFill>
                <a:latin typeface="Menlo" panose="020B0609030804020204" pitchFamily="49" charset="0"/>
              </a:rPr>
              <a:t>)</a:t>
            </a:r>
            <a:br>
              <a:rPr lang="en-US" sz="1100" dirty="0">
                <a:solidFill>
                  <a:srgbClr val="F8F8F2"/>
                </a:solidFill>
                <a:latin typeface="Menlo" panose="020B0609030804020204" pitchFamily="49" charset="0"/>
              </a:rPr>
            </a:br>
            <a:endParaRPr lang="en-US" sz="1100" dirty="0">
              <a:solidFill>
                <a:srgbClr val="F8F8F2"/>
              </a:solidFill>
              <a:latin typeface="Menlo" panose="020B0609030804020204" pitchFamily="49" charset="0"/>
            </a:endParaRPr>
          </a:p>
          <a:p>
            <a:r>
              <a:rPr lang="en-US" sz="1100" dirty="0">
                <a:solidFill>
                  <a:srgbClr val="88846F"/>
                </a:solidFill>
                <a:latin typeface="Menlo" panose="020B0609030804020204" pitchFamily="49" charset="0"/>
              </a:rPr>
              <a:t>  # </a:t>
            </a:r>
            <a:r>
              <a:rPr lang="en-US" sz="1100" dirty="0" err="1">
                <a:solidFill>
                  <a:srgbClr val="88846F"/>
                </a:solidFill>
                <a:latin typeface="Menlo" panose="020B0609030804020204" pitchFamily="49" charset="0"/>
              </a:rPr>
              <a:t>sobrescrevendo</a:t>
            </a:r>
            <a:r>
              <a:rPr lang="en-US" sz="1100" dirty="0">
                <a:solidFill>
                  <a:srgbClr val="88846F"/>
                </a:solidFill>
                <a:latin typeface="Menlo" panose="020B0609030804020204" pitchFamily="49" charset="0"/>
              </a:rPr>
              <a:t> a </a:t>
            </a:r>
            <a:r>
              <a:rPr lang="en-US" sz="1100" dirty="0" err="1">
                <a:solidFill>
                  <a:srgbClr val="88846F"/>
                </a:solidFill>
                <a:latin typeface="Menlo" panose="020B0609030804020204" pitchFamily="49" charset="0"/>
              </a:rPr>
              <a:t>propriedade</a:t>
            </a:r>
            <a:r>
              <a:rPr lang="en-US" sz="1100" dirty="0">
                <a:solidFill>
                  <a:srgbClr val="88846F"/>
                </a:solidFill>
                <a:latin typeface="Menlo" panose="020B0609030804020204" pitchFamily="49" charset="0"/>
              </a:rPr>
              <a:t> </a:t>
            </a:r>
            <a:r>
              <a:rPr lang="en-US" sz="1100" dirty="0" err="1">
                <a:solidFill>
                  <a:srgbClr val="88846F"/>
                </a:solidFill>
                <a:latin typeface="Menlo" panose="020B0609030804020204" pitchFamily="49" charset="0"/>
              </a:rPr>
              <a:t>abstrata</a:t>
            </a:r>
            <a:endParaRPr lang="en-US" sz="1100" dirty="0">
              <a:solidFill>
                <a:srgbClr val="F8F8F2"/>
              </a:solidFill>
              <a:latin typeface="Menlo" panose="020B0609030804020204" pitchFamily="49" charset="0"/>
            </a:endParaRPr>
          </a:p>
          <a:p>
            <a:r>
              <a:rPr lang="en-US" sz="1100" dirty="0">
                <a:solidFill>
                  <a:srgbClr val="A6E22E"/>
                </a:solidFill>
                <a:latin typeface="Menlo" panose="020B0609030804020204" pitchFamily="49" charset="0"/>
              </a:rPr>
              <a:t>  @</a:t>
            </a:r>
            <a:r>
              <a:rPr lang="en-US" sz="1100" u="sng" dirty="0">
                <a:solidFill>
                  <a:srgbClr val="A6E22E"/>
                </a:solidFill>
                <a:latin typeface="Menlo" panose="020B0609030804020204" pitchFamily="49" charset="0"/>
              </a:rPr>
              <a:t>property</a:t>
            </a:r>
            <a:endParaRPr lang="en-US" sz="1100" dirty="0">
              <a:solidFill>
                <a:srgbClr val="F8F8F2"/>
              </a:solidFill>
              <a:latin typeface="Menlo" panose="020B0609030804020204" pitchFamily="49" charset="0"/>
            </a:endParaRPr>
          </a:p>
          <a:p>
            <a:r>
              <a:rPr lang="en-US" sz="1100" i="1" dirty="0">
                <a:solidFill>
                  <a:srgbClr val="66D9EF"/>
                </a:solidFill>
                <a:latin typeface="Menlo" panose="020B0609030804020204" pitchFamily="49" charset="0"/>
              </a:rPr>
              <a:t>  def</a:t>
            </a:r>
            <a:r>
              <a:rPr lang="en-US" sz="1100" dirty="0">
                <a:solidFill>
                  <a:srgbClr val="F8F8F2"/>
                </a:solidFill>
                <a:latin typeface="Menlo" panose="020B0609030804020204" pitchFamily="49" charset="0"/>
              </a:rPr>
              <a:t> </a:t>
            </a:r>
            <a:r>
              <a:rPr lang="en-US" sz="1100" dirty="0" err="1">
                <a:solidFill>
                  <a:srgbClr val="F8F8F2"/>
                </a:solidFill>
                <a:latin typeface="Menlo" panose="020B0609030804020204" pitchFamily="49" charset="0"/>
              </a:rPr>
              <a:t>propriedade_abstrata</a:t>
            </a:r>
            <a:r>
              <a:rPr lang="en-US" sz="1100" dirty="0">
                <a:solidFill>
                  <a:srgbClr val="F8F8F2"/>
                </a:solidFill>
                <a:latin typeface="Menlo" panose="020B0609030804020204" pitchFamily="49" charset="0"/>
              </a:rPr>
              <a:t>(</a:t>
            </a:r>
            <a:r>
              <a:rPr lang="en-US" sz="1100" i="1" dirty="0">
                <a:solidFill>
                  <a:srgbClr val="FD971F"/>
                </a:solidFill>
                <a:latin typeface="Menlo" panose="020B0609030804020204" pitchFamily="49" charset="0"/>
              </a:rPr>
              <a:t>self</a:t>
            </a:r>
            <a:r>
              <a:rPr lang="en-US" sz="1100" dirty="0">
                <a:solidFill>
                  <a:srgbClr val="F8F8F2"/>
                </a:solidFill>
                <a:latin typeface="Menlo" panose="020B0609030804020204" pitchFamily="49" charset="0"/>
              </a:rPr>
              <a:t>):</a:t>
            </a:r>
          </a:p>
          <a:p>
            <a:r>
              <a:rPr lang="en-US" sz="1100" dirty="0">
                <a:solidFill>
                  <a:srgbClr val="F92672"/>
                </a:solidFill>
                <a:latin typeface="Menlo" panose="020B0609030804020204" pitchFamily="49" charset="0"/>
              </a:rPr>
              <a:t>     return</a:t>
            </a:r>
            <a:r>
              <a:rPr lang="en-US" sz="1100" dirty="0">
                <a:solidFill>
                  <a:srgbClr val="F8F8F2"/>
                </a:solidFill>
                <a:latin typeface="Menlo" panose="020B0609030804020204" pitchFamily="49" charset="0"/>
              </a:rPr>
              <a:t> </a:t>
            </a:r>
            <a:r>
              <a:rPr lang="en-US" sz="1100" dirty="0">
                <a:solidFill>
                  <a:srgbClr val="E6DB74"/>
                </a:solidFill>
                <a:latin typeface="Menlo" panose="020B0609030804020204" pitchFamily="49" charset="0"/>
              </a:rPr>
              <a:t>'</a:t>
            </a:r>
            <a:r>
              <a:rPr lang="en-US" sz="1100" dirty="0" err="1">
                <a:solidFill>
                  <a:srgbClr val="E6DB74"/>
                </a:solidFill>
                <a:latin typeface="Menlo" panose="020B0609030804020204" pitchFamily="49" charset="0"/>
              </a:rPr>
              <a:t>Noite</a:t>
            </a:r>
            <a:r>
              <a:rPr lang="en-US" sz="1100" dirty="0">
                <a:solidFill>
                  <a:srgbClr val="E6DB74"/>
                </a:solidFill>
                <a:latin typeface="Menlo" panose="020B0609030804020204" pitchFamily="49" charset="0"/>
              </a:rPr>
              <a:t>'</a:t>
            </a:r>
            <a:endParaRPr lang="en-US" sz="1100" dirty="0">
              <a:solidFill>
                <a:srgbClr val="F8F8F2"/>
              </a:solidFill>
              <a:latin typeface="Menlo" panose="020B0609030804020204" pitchFamily="49" charset="0"/>
            </a:endParaRPr>
          </a:p>
        </p:txBody>
      </p:sp>
      <p:sp>
        <p:nvSpPr>
          <p:cNvPr id="7" name="Google Shape;89;p17">
            <a:extLst>
              <a:ext uri="{FF2B5EF4-FFF2-40B4-BE49-F238E27FC236}">
                <a16:creationId xmlns:a16="http://schemas.microsoft.com/office/drawing/2014/main" id="{4551334D-A539-4644-9276-6AA660169DA9}"/>
              </a:ext>
            </a:extLst>
          </p:cNvPr>
          <p:cNvSpPr txBox="1"/>
          <p:nvPr/>
        </p:nvSpPr>
        <p:spPr>
          <a:xfrm>
            <a:off x="191413" y="891056"/>
            <a:ext cx="4991722" cy="3370123"/>
          </a:xfrm>
          <a:prstGeom prst="rect">
            <a:avLst/>
          </a:prstGeom>
          <a:noFill/>
          <a:ln>
            <a:noFill/>
          </a:ln>
        </p:spPr>
        <p:txBody>
          <a:bodyPr spcFirstLastPara="1" wrap="square" lIns="91425" tIns="91425" rIns="91425" bIns="91425" anchor="t" anchorCtr="0">
            <a:spAutoFit/>
          </a:bodyPr>
          <a:lstStyle/>
          <a:p>
            <a:pPr marL="457200" lvl="0" indent="-342900">
              <a:spcBef>
                <a:spcPts val="600"/>
              </a:spcBef>
              <a:buClr>
                <a:srgbClr val="0C343D"/>
              </a:buClr>
              <a:buSzPts val="1800"/>
              <a:buFont typeface="Montserrat"/>
              <a:buChar char="▹"/>
              <a:defRPr/>
            </a:pPr>
            <a:r>
              <a:rPr lang="en-US" dirty="0">
                <a:latin typeface="Montserrat"/>
                <a:ea typeface="Montserrat"/>
                <a:cs typeface="Montserrat"/>
                <a:sym typeface="Montserrat"/>
              </a:rPr>
              <a:t>Uma </a:t>
            </a:r>
            <a:r>
              <a:rPr lang="en-US" b="1" dirty="0" err="1">
                <a:solidFill>
                  <a:srgbClr val="FA609B"/>
                </a:solidFill>
                <a:latin typeface="Montserrat"/>
                <a:ea typeface="Montserrat"/>
                <a:cs typeface="Montserrat"/>
                <a:sym typeface="Montserrat"/>
              </a:rPr>
              <a:t>classe</a:t>
            </a:r>
            <a:r>
              <a:rPr lang="en-US" b="1" dirty="0">
                <a:solidFill>
                  <a:srgbClr val="FA609B"/>
                </a:solidFill>
                <a:latin typeface="Montserrat"/>
                <a:ea typeface="Montserrat"/>
                <a:cs typeface="Montserrat"/>
                <a:sym typeface="Montserrat"/>
              </a:rPr>
              <a:t> </a:t>
            </a:r>
            <a:r>
              <a:rPr lang="en-US" b="1" dirty="0" err="1">
                <a:solidFill>
                  <a:srgbClr val="FA609B"/>
                </a:solidFill>
                <a:latin typeface="Montserrat"/>
                <a:ea typeface="Montserrat"/>
                <a:cs typeface="Montserrat"/>
                <a:sym typeface="Montserrat"/>
              </a:rPr>
              <a:t>abstrata</a:t>
            </a:r>
            <a:r>
              <a:rPr lang="en-US" b="1" dirty="0">
                <a:solidFill>
                  <a:srgbClr val="FA609B"/>
                </a:solidFill>
                <a:latin typeface="Montserrat"/>
                <a:ea typeface="Montserrat"/>
                <a:cs typeface="Montserrat"/>
                <a:sym typeface="Montserrat"/>
              </a:rPr>
              <a:t> </a:t>
            </a:r>
            <a:r>
              <a:rPr lang="en-US" dirty="0" err="1">
                <a:latin typeface="Montserrat"/>
                <a:ea typeface="Montserrat"/>
                <a:cs typeface="Montserrat"/>
                <a:sym typeface="Montserrat"/>
              </a:rPr>
              <a:t>pode</a:t>
            </a:r>
            <a:r>
              <a:rPr lang="en-US" dirty="0">
                <a:latin typeface="Montserrat"/>
                <a:ea typeface="Montserrat"/>
                <a:cs typeface="Montserrat"/>
                <a:sym typeface="Montserrat"/>
              </a:rPr>
              <a:t> ser </a:t>
            </a:r>
            <a:r>
              <a:rPr lang="en-US" dirty="0" err="1">
                <a:latin typeface="Montserrat"/>
                <a:ea typeface="Montserrat"/>
                <a:cs typeface="Montserrat"/>
                <a:sym typeface="Montserrat"/>
              </a:rPr>
              <a:t>considerada</a:t>
            </a:r>
            <a:r>
              <a:rPr lang="en-US" dirty="0">
                <a:latin typeface="Montserrat"/>
                <a:ea typeface="Montserrat"/>
                <a:cs typeface="Montserrat"/>
                <a:sym typeface="Montserrat"/>
              </a:rPr>
              <a:t> </a:t>
            </a:r>
            <a:r>
              <a:rPr lang="en-US" dirty="0" err="1">
                <a:latin typeface="Montserrat"/>
                <a:ea typeface="Montserrat"/>
                <a:cs typeface="Montserrat"/>
                <a:sym typeface="Montserrat"/>
              </a:rPr>
              <a:t>como</a:t>
            </a:r>
            <a:r>
              <a:rPr lang="en-US" dirty="0">
                <a:latin typeface="Montserrat"/>
                <a:ea typeface="Montserrat"/>
                <a:cs typeface="Montserrat"/>
                <a:sym typeface="Montserrat"/>
              </a:rPr>
              <a:t> um </a:t>
            </a:r>
            <a:r>
              <a:rPr lang="en-US" dirty="0" err="1">
                <a:latin typeface="Montserrat"/>
                <a:ea typeface="Montserrat"/>
                <a:cs typeface="Montserrat"/>
                <a:sym typeface="Montserrat"/>
              </a:rPr>
              <a:t>modelo</a:t>
            </a:r>
            <a:r>
              <a:rPr lang="en-US" dirty="0">
                <a:latin typeface="Montserrat"/>
                <a:ea typeface="Montserrat"/>
                <a:cs typeface="Montserrat"/>
                <a:sym typeface="Montserrat"/>
              </a:rPr>
              <a:t> para </a:t>
            </a:r>
            <a:r>
              <a:rPr lang="en-US" dirty="0" err="1">
                <a:latin typeface="Montserrat"/>
                <a:ea typeface="Montserrat"/>
                <a:cs typeface="Montserrat"/>
                <a:sym typeface="Montserrat"/>
              </a:rPr>
              <a:t>criar</a:t>
            </a:r>
            <a:r>
              <a:rPr lang="en-US" dirty="0">
                <a:latin typeface="Montserrat"/>
                <a:ea typeface="Montserrat"/>
                <a:cs typeface="Montserrat"/>
                <a:sym typeface="Montserrat"/>
              </a:rPr>
              <a:t> </a:t>
            </a:r>
            <a:r>
              <a:rPr lang="en-US" dirty="0" err="1">
                <a:latin typeface="Montserrat"/>
                <a:ea typeface="Montserrat"/>
                <a:cs typeface="Montserrat"/>
                <a:sym typeface="Montserrat"/>
              </a:rPr>
              <a:t>outras</a:t>
            </a:r>
            <a:r>
              <a:rPr lang="en-US" dirty="0">
                <a:latin typeface="Montserrat"/>
                <a:ea typeface="Montserrat"/>
                <a:cs typeface="Montserrat"/>
                <a:sym typeface="Montserrat"/>
              </a:rPr>
              <a:t> classes.</a:t>
            </a:r>
          </a:p>
          <a:p>
            <a:pPr marL="457200" indent="-342900">
              <a:spcBef>
                <a:spcPts val="600"/>
              </a:spcBef>
              <a:buClr>
                <a:srgbClr val="0C343D"/>
              </a:buClr>
              <a:buSzPts val="1800"/>
              <a:buFont typeface="Montserrat"/>
              <a:buChar char="▹"/>
              <a:defRPr/>
            </a:pPr>
            <a:r>
              <a:rPr lang="en-US" dirty="0">
                <a:latin typeface="Montserrat"/>
                <a:ea typeface="Montserrat"/>
                <a:cs typeface="Montserrat"/>
                <a:sym typeface="Montserrat"/>
              </a:rPr>
              <a:t>Uma </a:t>
            </a:r>
            <a:r>
              <a:rPr lang="en-US" dirty="0" err="1">
                <a:latin typeface="Montserrat"/>
                <a:ea typeface="Montserrat"/>
                <a:cs typeface="Montserrat"/>
                <a:sym typeface="Montserrat"/>
              </a:rPr>
              <a:t>classe</a:t>
            </a:r>
            <a:r>
              <a:rPr lang="en-US" dirty="0">
                <a:latin typeface="Montserrat"/>
                <a:ea typeface="Montserrat"/>
                <a:cs typeface="Montserrat"/>
                <a:sym typeface="Montserrat"/>
              </a:rPr>
              <a:t> </a:t>
            </a:r>
            <a:r>
              <a:rPr lang="en-US" dirty="0" err="1">
                <a:latin typeface="Montserrat"/>
                <a:ea typeface="Montserrat"/>
                <a:cs typeface="Montserrat"/>
                <a:sym typeface="Montserrat"/>
              </a:rPr>
              <a:t>abstrata</a:t>
            </a:r>
            <a:r>
              <a:rPr lang="en-US" dirty="0">
                <a:latin typeface="Montserrat"/>
                <a:ea typeface="Montserrat"/>
                <a:cs typeface="Montserrat"/>
                <a:sym typeface="Montserrat"/>
              </a:rPr>
              <a:t> </a:t>
            </a:r>
            <a:r>
              <a:rPr lang="en-US" dirty="0" err="1">
                <a:latin typeface="Montserrat"/>
                <a:ea typeface="Montserrat"/>
                <a:cs typeface="Montserrat"/>
                <a:sym typeface="Montserrat"/>
              </a:rPr>
              <a:t>precisa</a:t>
            </a:r>
            <a:r>
              <a:rPr lang="en-US" dirty="0">
                <a:latin typeface="Montserrat"/>
                <a:ea typeface="Montserrat"/>
                <a:cs typeface="Montserrat"/>
                <a:sym typeface="Montserrat"/>
              </a:rPr>
              <a:t> </a:t>
            </a:r>
            <a:r>
              <a:rPr lang="en-US" dirty="0" err="1">
                <a:latin typeface="Montserrat"/>
                <a:ea typeface="Montserrat"/>
                <a:cs typeface="Montserrat"/>
                <a:sym typeface="Montserrat"/>
              </a:rPr>
              <a:t>ter</a:t>
            </a:r>
            <a:r>
              <a:rPr lang="en-US" dirty="0">
                <a:latin typeface="Montserrat"/>
                <a:ea typeface="Montserrat"/>
                <a:cs typeface="Montserrat"/>
                <a:sym typeface="Montserrat"/>
              </a:rPr>
              <a:t> um </a:t>
            </a:r>
            <a:r>
              <a:rPr lang="en-US" dirty="0" err="1">
                <a:latin typeface="Montserrat"/>
                <a:ea typeface="Montserrat"/>
                <a:cs typeface="Montserrat"/>
                <a:sym typeface="Montserrat"/>
              </a:rPr>
              <a:t>ou</a:t>
            </a:r>
            <a:r>
              <a:rPr lang="en-US" dirty="0">
                <a:latin typeface="Montserrat"/>
                <a:ea typeface="Montserrat"/>
                <a:cs typeface="Montserrat"/>
                <a:sym typeface="Montserrat"/>
              </a:rPr>
              <a:t> </a:t>
            </a:r>
            <a:r>
              <a:rPr lang="en-US" dirty="0" err="1">
                <a:latin typeface="Montserrat"/>
                <a:ea typeface="Montserrat"/>
                <a:cs typeface="Montserrat"/>
                <a:sym typeface="Montserrat"/>
              </a:rPr>
              <a:t>mais</a:t>
            </a:r>
            <a:r>
              <a:rPr lang="en-US" dirty="0">
                <a:latin typeface="Montserrat"/>
                <a:ea typeface="Montserrat"/>
                <a:cs typeface="Montserrat"/>
                <a:sym typeface="Montserrat"/>
              </a:rPr>
              <a:t> </a:t>
            </a:r>
            <a:r>
              <a:rPr lang="en-US" dirty="0" err="1">
                <a:latin typeface="Montserrat"/>
                <a:ea typeface="Montserrat"/>
                <a:cs typeface="Montserrat"/>
                <a:sym typeface="Montserrat"/>
              </a:rPr>
              <a:t>métodos</a:t>
            </a:r>
            <a:r>
              <a:rPr lang="en-US" dirty="0">
                <a:latin typeface="Montserrat"/>
                <a:ea typeface="Montserrat"/>
                <a:cs typeface="Montserrat"/>
                <a:sym typeface="Montserrat"/>
              </a:rPr>
              <a:t>/</a:t>
            </a:r>
            <a:r>
              <a:rPr lang="en-US" dirty="0" err="1">
                <a:latin typeface="Montserrat"/>
                <a:ea typeface="Montserrat"/>
                <a:cs typeface="Montserrat"/>
                <a:sym typeface="Montserrat"/>
              </a:rPr>
              <a:t>propriedades</a:t>
            </a:r>
            <a:r>
              <a:rPr lang="en-US" dirty="0">
                <a:latin typeface="Montserrat"/>
                <a:ea typeface="Montserrat"/>
                <a:cs typeface="Montserrat"/>
                <a:sym typeface="Montserrat"/>
              </a:rPr>
              <a:t> </a:t>
            </a:r>
            <a:r>
              <a:rPr lang="en-US" dirty="0" err="1">
                <a:latin typeface="Montserrat"/>
                <a:ea typeface="Montserrat"/>
                <a:cs typeface="Montserrat"/>
                <a:sym typeface="Montserrat"/>
              </a:rPr>
              <a:t>abstratos</a:t>
            </a:r>
            <a:r>
              <a:rPr lang="en-US" dirty="0">
                <a:latin typeface="Montserrat"/>
                <a:ea typeface="Montserrat"/>
                <a:cs typeface="Montserrat"/>
                <a:sym typeface="Montserrat"/>
              </a:rPr>
              <a:t> que </a:t>
            </a:r>
            <a:r>
              <a:rPr lang="en-US" dirty="0" err="1">
                <a:latin typeface="Montserrat"/>
                <a:ea typeface="Montserrat"/>
                <a:cs typeface="Montserrat"/>
                <a:sym typeface="Montserrat"/>
              </a:rPr>
              <a:t>devem</a:t>
            </a:r>
            <a:r>
              <a:rPr lang="en-US" dirty="0">
                <a:latin typeface="Montserrat"/>
                <a:ea typeface="Montserrat"/>
                <a:cs typeface="Montserrat"/>
                <a:sym typeface="Montserrat"/>
              </a:rPr>
              <a:t> ser </a:t>
            </a:r>
            <a:r>
              <a:rPr lang="en-US" dirty="0" err="1">
                <a:latin typeface="Montserrat"/>
                <a:ea typeface="Montserrat"/>
                <a:cs typeface="Montserrat"/>
                <a:sym typeface="Montserrat"/>
              </a:rPr>
              <a:t>implementados</a:t>
            </a:r>
            <a:r>
              <a:rPr lang="en-US" dirty="0">
                <a:latin typeface="Montserrat"/>
                <a:ea typeface="Montserrat"/>
                <a:cs typeface="Montserrat"/>
                <a:sym typeface="Montserrat"/>
              </a:rPr>
              <a:t> </a:t>
            </a:r>
            <a:r>
              <a:rPr lang="en-US" dirty="0" err="1">
                <a:latin typeface="Montserrat"/>
                <a:ea typeface="Montserrat"/>
                <a:cs typeface="Montserrat"/>
                <a:sym typeface="Montserrat"/>
              </a:rPr>
              <a:t>pelas</a:t>
            </a:r>
            <a:r>
              <a:rPr lang="en-US" dirty="0">
                <a:latin typeface="Montserrat"/>
                <a:ea typeface="Montserrat"/>
                <a:cs typeface="Montserrat"/>
                <a:sym typeface="Montserrat"/>
              </a:rPr>
              <a:t> classes </a:t>
            </a:r>
            <a:r>
              <a:rPr lang="en-US" dirty="0" err="1">
                <a:latin typeface="Montserrat"/>
                <a:ea typeface="Montserrat"/>
                <a:cs typeface="Montserrat"/>
                <a:sym typeface="Montserrat"/>
              </a:rPr>
              <a:t>filhas</a:t>
            </a:r>
            <a:r>
              <a:rPr lang="en-US" dirty="0">
                <a:latin typeface="Montserrat"/>
                <a:ea typeface="Montserrat"/>
                <a:cs typeface="Montserrat"/>
                <a:sym typeface="Montserrat"/>
              </a:rPr>
              <a:t>.</a:t>
            </a:r>
          </a:p>
          <a:p>
            <a:pPr marL="457200" indent="-342900">
              <a:spcBef>
                <a:spcPts val="600"/>
              </a:spcBef>
              <a:buClr>
                <a:srgbClr val="0C343D"/>
              </a:buClr>
              <a:buSzPts val="1800"/>
              <a:buFont typeface="Montserrat"/>
              <a:buChar char="▹"/>
              <a:defRPr/>
            </a:pPr>
            <a:r>
              <a:rPr lang="en-US" dirty="0">
                <a:latin typeface="Montserrat"/>
                <a:ea typeface="Montserrat"/>
                <a:cs typeface="Montserrat"/>
                <a:sym typeface="Montserrat"/>
              </a:rPr>
              <a:t>Python </a:t>
            </a:r>
            <a:r>
              <a:rPr lang="en-US" dirty="0" err="1">
                <a:latin typeface="Montserrat"/>
                <a:ea typeface="Montserrat"/>
                <a:cs typeface="Montserrat"/>
                <a:sym typeface="Montserrat"/>
              </a:rPr>
              <a:t>tem</a:t>
            </a:r>
            <a:r>
              <a:rPr lang="en-US" dirty="0">
                <a:latin typeface="Montserrat"/>
                <a:ea typeface="Montserrat"/>
                <a:cs typeface="Montserrat"/>
                <a:sym typeface="Montserrat"/>
              </a:rPr>
              <a:t> o </a:t>
            </a:r>
            <a:r>
              <a:rPr lang="en-US" dirty="0" err="1">
                <a:latin typeface="Montserrat"/>
                <a:ea typeface="Montserrat"/>
                <a:cs typeface="Montserrat"/>
                <a:sym typeface="Montserrat"/>
              </a:rPr>
              <a:t>módulo</a:t>
            </a:r>
            <a:r>
              <a:rPr lang="en-US" dirty="0">
                <a:latin typeface="Montserrat"/>
                <a:ea typeface="Montserrat"/>
                <a:cs typeface="Montserrat"/>
                <a:sym typeface="Montserrat"/>
              </a:rPr>
              <a:t> </a:t>
            </a:r>
            <a:r>
              <a:rPr lang="en-US" b="1" dirty="0">
                <a:solidFill>
                  <a:srgbClr val="FA609B"/>
                </a:solidFill>
                <a:latin typeface="Montserrat"/>
                <a:ea typeface="Montserrat"/>
                <a:cs typeface="Montserrat"/>
                <a:sym typeface="Montserrat"/>
              </a:rPr>
              <a:t>ABC</a:t>
            </a:r>
            <a:r>
              <a:rPr lang="en-US" dirty="0">
                <a:latin typeface="Montserrat"/>
                <a:ea typeface="Montserrat"/>
                <a:cs typeface="Montserrat"/>
                <a:sym typeface="Montserrat"/>
              </a:rPr>
              <a:t> (</a:t>
            </a:r>
            <a:r>
              <a:rPr lang="en-US" b="1" i="1" dirty="0">
                <a:latin typeface="Montserrat"/>
                <a:ea typeface="Montserrat"/>
                <a:cs typeface="Montserrat"/>
                <a:sym typeface="Montserrat"/>
              </a:rPr>
              <a:t>Abstract Base Classes</a:t>
            </a:r>
            <a:r>
              <a:rPr lang="en-US" dirty="0">
                <a:latin typeface="Montserrat"/>
                <a:ea typeface="Montserrat"/>
                <a:cs typeface="Montserrat"/>
                <a:sym typeface="Montserrat"/>
              </a:rPr>
              <a:t>) que </a:t>
            </a:r>
            <a:r>
              <a:rPr lang="en-US" dirty="0" err="1">
                <a:latin typeface="Montserrat"/>
                <a:ea typeface="Montserrat"/>
                <a:cs typeface="Montserrat"/>
                <a:sym typeface="Montserrat"/>
              </a:rPr>
              <a:t>fornece</a:t>
            </a:r>
            <a:r>
              <a:rPr lang="en-US" dirty="0">
                <a:latin typeface="Montserrat"/>
                <a:ea typeface="Montserrat"/>
                <a:cs typeface="Montserrat"/>
                <a:sym typeface="Montserrat"/>
              </a:rPr>
              <a:t> a </a:t>
            </a:r>
            <a:r>
              <a:rPr lang="en-US" dirty="0" err="1">
                <a:latin typeface="Montserrat"/>
                <a:ea typeface="Montserrat"/>
                <a:cs typeface="Montserrat"/>
                <a:sym typeface="Montserrat"/>
              </a:rPr>
              <a:t>funcionalidade</a:t>
            </a:r>
            <a:r>
              <a:rPr lang="en-US" dirty="0">
                <a:latin typeface="Montserrat"/>
                <a:ea typeface="Montserrat"/>
                <a:cs typeface="Montserrat"/>
                <a:sym typeface="Montserrat"/>
              </a:rPr>
              <a:t> de classes </a:t>
            </a:r>
            <a:r>
              <a:rPr lang="en-US" dirty="0" err="1">
                <a:latin typeface="Montserrat"/>
                <a:ea typeface="Montserrat"/>
                <a:cs typeface="Montserrat"/>
                <a:sym typeface="Montserrat"/>
              </a:rPr>
              <a:t>abstratas</a:t>
            </a:r>
            <a:r>
              <a:rPr lang="en-US" dirty="0">
                <a:latin typeface="Montserrat"/>
                <a:ea typeface="Montserrat"/>
                <a:cs typeface="Montserrat"/>
                <a:sym typeface="Montserrat"/>
              </a:rPr>
              <a:t>. </a:t>
            </a:r>
          </a:p>
          <a:p>
            <a:pPr marL="457200" indent="-342900">
              <a:spcBef>
                <a:spcPts val="600"/>
              </a:spcBef>
              <a:buClr>
                <a:srgbClr val="0C343D"/>
              </a:buClr>
              <a:buSzPts val="1800"/>
              <a:buFont typeface="Montserrat"/>
              <a:buChar char="▹"/>
              <a:defRPr/>
            </a:pPr>
            <a:r>
              <a:rPr lang="en-US" dirty="0">
                <a:latin typeface="Montserrat"/>
                <a:ea typeface="Montserrat"/>
                <a:cs typeface="Montserrat"/>
                <a:sym typeface="Montserrat"/>
              </a:rPr>
              <a:t>A </a:t>
            </a:r>
            <a:r>
              <a:rPr lang="en-US" dirty="0" err="1">
                <a:latin typeface="Montserrat"/>
                <a:ea typeface="Montserrat"/>
                <a:cs typeface="Montserrat"/>
                <a:sym typeface="Montserrat"/>
              </a:rPr>
              <a:t>classe</a:t>
            </a:r>
            <a:r>
              <a:rPr lang="en-US" dirty="0">
                <a:latin typeface="Montserrat"/>
                <a:ea typeface="Montserrat"/>
                <a:cs typeface="Montserrat"/>
                <a:sym typeface="Montserrat"/>
              </a:rPr>
              <a:t> </a:t>
            </a:r>
            <a:r>
              <a:rPr lang="en-US" dirty="0" err="1">
                <a:latin typeface="Montserrat"/>
                <a:ea typeface="Montserrat"/>
                <a:cs typeface="Montserrat"/>
                <a:sym typeface="Montserrat"/>
              </a:rPr>
              <a:t>abstrata</a:t>
            </a:r>
            <a:r>
              <a:rPr lang="en-US" dirty="0">
                <a:latin typeface="Montserrat"/>
                <a:ea typeface="Montserrat"/>
                <a:cs typeface="Montserrat"/>
                <a:sym typeface="Montserrat"/>
              </a:rPr>
              <a:t> </a:t>
            </a:r>
            <a:r>
              <a:rPr lang="en-US" dirty="0" err="1">
                <a:latin typeface="Montserrat"/>
                <a:ea typeface="Montserrat"/>
                <a:cs typeface="Montserrat"/>
                <a:sym typeface="Montserrat"/>
              </a:rPr>
              <a:t>precisa</a:t>
            </a:r>
            <a:r>
              <a:rPr lang="en-US" dirty="0">
                <a:latin typeface="Montserrat"/>
                <a:ea typeface="Montserrat"/>
                <a:cs typeface="Montserrat"/>
                <a:sym typeface="Montserrat"/>
              </a:rPr>
              <a:t> </a:t>
            </a:r>
            <a:r>
              <a:rPr lang="en-US" dirty="0" err="1">
                <a:latin typeface="Montserrat"/>
                <a:ea typeface="Montserrat"/>
                <a:cs typeface="Montserrat"/>
                <a:sym typeface="Montserrat"/>
              </a:rPr>
              <a:t>herdar</a:t>
            </a:r>
            <a:r>
              <a:rPr lang="en-US" dirty="0">
                <a:latin typeface="Montserrat"/>
                <a:ea typeface="Montserrat"/>
                <a:cs typeface="Montserrat"/>
                <a:sym typeface="Montserrat"/>
              </a:rPr>
              <a:t> de ABC e </a:t>
            </a:r>
            <a:r>
              <a:rPr lang="en-US" dirty="0" err="1">
                <a:latin typeface="Montserrat"/>
                <a:ea typeface="Montserrat"/>
                <a:cs typeface="Montserrat"/>
                <a:sym typeface="Montserrat"/>
              </a:rPr>
              <a:t>métodos</a:t>
            </a:r>
            <a:r>
              <a:rPr lang="en-US" dirty="0">
                <a:latin typeface="Montserrat"/>
                <a:ea typeface="Montserrat"/>
                <a:cs typeface="Montserrat"/>
                <a:sym typeface="Montserrat"/>
              </a:rPr>
              <a:t> </a:t>
            </a:r>
            <a:r>
              <a:rPr lang="en-US" dirty="0" err="1">
                <a:latin typeface="Montserrat"/>
                <a:ea typeface="Montserrat"/>
                <a:cs typeface="Montserrat"/>
                <a:sym typeface="Montserrat"/>
              </a:rPr>
              <a:t>abstratos</a:t>
            </a:r>
            <a:r>
              <a:rPr lang="en-US" dirty="0">
                <a:latin typeface="Montserrat"/>
                <a:ea typeface="Montserrat"/>
                <a:cs typeface="Montserrat"/>
                <a:sym typeface="Montserrat"/>
              </a:rPr>
              <a:t> </a:t>
            </a:r>
            <a:r>
              <a:rPr lang="en-US" dirty="0" err="1">
                <a:latin typeface="Montserrat"/>
                <a:ea typeface="Montserrat"/>
                <a:cs typeface="Montserrat"/>
                <a:sym typeface="Montserrat"/>
              </a:rPr>
              <a:t>são</a:t>
            </a:r>
            <a:r>
              <a:rPr lang="en-US" dirty="0">
                <a:latin typeface="Montserrat"/>
                <a:ea typeface="Montserrat"/>
                <a:cs typeface="Montserrat"/>
                <a:sym typeface="Montserrat"/>
              </a:rPr>
              <a:t> </a:t>
            </a:r>
            <a:r>
              <a:rPr lang="en-US" dirty="0" err="1">
                <a:latin typeface="Montserrat"/>
                <a:ea typeface="Montserrat"/>
                <a:cs typeface="Montserrat"/>
                <a:sym typeface="Montserrat"/>
              </a:rPr>
              <a:t>marcados</a:t>
            </a:r>
            <a:r>
              <a:rPr lang="en-US" dirty="0">
                <a:latin typeface="Montserrat"/>
                <a:ea typeface="Montserrat"/>
                <a:cs typeface="Montserrat"/>
                <a:sym typeface="Montserrat"/>
              </a:rPr>
              <a:t> com o </a:t>
            </a:r>
            <a:r>
              <a:rPr lang="en-US" i="1" dirty="0">
                <a:latin typeface="Montserrat"/>
                <a:ea typeface="Montserrat"/>
                <a:cs typeface="Montserrat"/>
                <a:sym typeface="Montserrat"/>
              </a:rPr>
              <a:t>decorator</a:t>
            </a:r>
            <a:r>
              <a:rPr lang="en-US" dirty="0">
                <a:latin typeface="Montserrat"/>
                <a:ea typeface="Montserrat"/>
                <a:cs typeface="Montserrat"/>
                <a:sym typeface="Montserrat"/>
              </a:rPr>
              <a:t> </a:t>
            </a:r>
            <a:r>
              <a:rPr lang="en-US" b="1" dirty="0">
                <a:solidFill>
                  <a:srgbClr val="FA609B"/>
                </a:solidFill>
                <a:latin typeface="Montserrat"/>
                <a:ea typeface="Montserrat"/>
                <a:cs typeface="Montserrat"/>
                <a:sym typeface="Montserrat"/>
              </a:rPr>
              <a:t>@</a:t>
            </a:r>
            <a:r>
              <a:rPr lang="en-US" b="1" dirty="0" err="1">
                <a:solidFill>
                  <a:srgbClr val="FA609B"/>
                </a:solidFill>
                <a:latin typeface="Montserrat"/>
                <a:ea typeface="Montserrat"/>
                <a:cs typeface="Montserrat"/>
                <a:sym typeface="Montserrat"/>
              </a:rPr>
              <a:t>abstractmethod</a:t>
            </a:r>
            <a:r>
              <a:rPr lang="en-US" dirty="0">
                <a:latin typeface="Montserrat"/>
                <a:ea typeface="Montserrat"/>
                <a:cs typeface="Montserrat"/>
                <a:sym typeface="Montserrat"/>
              </a:rPr>
              <a:t>.</a:t>
            </a:r>
          </a:p>
          <a:p>
            <a:pPr marL="457200" indent="-342900">
              <a:spcBef>
                <a:spcPts val="600"/>
              </a:spcBef>
              <a:buClr>
                <a:srgbClr val="0C343D"/>
              </a:buClr>
              <a:buSzPts val="1800"/>
              <a:buFont typeface="Montserrat"/>
              <a:buChar char="▹"/>
              <a:defRPr/>
            </a:pPr>
            <a:r>
              <a:rPr lang="en-US" dirty="0">
                <a:latin typeface="Montserrat"/>
                <a:ea typeface="Montserrat"/>
                <a:cs typeface="Montserrat"/>
                <a:sym typeface="Montserrat"/>
              </a:rPr>
              <a:t>As classes </a:t>
            </a:r>
            <a:r>
              <a:rPr lang="en-US" dirty="0" err="1">
                <a:latin typeface="Montserrat"/>
                <a:ea typeface="Montserrat"/>
                <a:cs typeface="Montserrat"/>
                <a:sym typeface="Montserrat"/>
              </a:rPr>
              <a:t>abstratas</a:t>
            </a:r>
            <a:r>
              <a:rPr lang="en-US" dirty="0">
                <a:latin typeface="Montserrat"/>
                <a:ea typeface="Montserrat"/>
                <a:cs typeface="Montserrat"/>
                <a:sym typeface="Montserrat"/>
              </a:rPr>
              <a:t> </a:t>
            </a:r>
            <a:r>
              <a:rPr lang="en-US" dirty="0" err="1">
                <a:latin typeface="Montserrat"/>
                <a:ea typeface="Montserrat"/>
                <a:cs typeface="Montserrat"/>
                <a:sym typeface="Montserrat"/>
              </a:rPr>
              <a:t>são</a:t>
            </a:r>
            <a:r>
              <a:rPr lang="en-US" dirty="0">
                <a:latin typeface="Montserrat"/>
                <a:ea typeface="Montserrat"/>
                <a:cs typeface="Montserrat"/>
                <a:sym typeface="Montserrat"/>
              </a:rPr>
              <a:t> </a:t>
            </a:r>
            <a:r>
              <a:rPr lang="en-US" dirty="0" err="1">
                <a:latin typeface="Montserrat"/>
                <a:ea typeface="Montserrat"/>
                <a:cs typeface="Montserrat"/>
                <a:sym typeface="Montserrat"/>
              </a:rPr>
              <a:t>usadas</a:t>
            </a:r>
            <a:r>
              <a:rPr lang="en-US" dirty="0">
                <a:latin typeface="Montserrat"/>
                <a:ea typeface="Montserrat"/>
                <a:cs typeface="Montserrat"/>
                <a:sym typeface="Montserrat"/>
              </a:rPr>
              <a:t> para </a:t>
            </a:r>
            <a:r>
              <a:rPr lang="en-US" dirty="0" err="1">
                <a:latin typeface="Montserrat"/>
                <a:ea typeface="Montserrat"/>
                <a:cs typeface="Montserrat"/>
                <a:sym typeface="Montserrat"/>
              </a:rPr>
              <a:t>definir</a:t>
            </a:r>
            <a:r>
              <a:rPr lang="en-US" dirty="0">
                <a:latin typeface="Montserrat"/>
                <a:ea typeface="Montserrat"/>
                <a:cs typeface="Montserrat"/>
                <a:sym typeface="Montserrat"/>
              </a:rPr>
              <a:t> a </a:t>
            </a:r>
            <a:r>
              <a:rPr lang="en-US" b="1" dirty="0">
                <a:latin typeface="Montserrat"/>
                <a:ea typeface="Montserrat"/>
                <a:cs typeface="Montserrat"/>
                <a:sym typeface="Montserrat"/>
              </a:rPr>
              <a:t>API</a:t>
            </a:r>
            <a:r>
              <a:rPr lang="en-US" dirty="0">
                <a:latin typeface="Montserrat"/>
                <a:ea typeface="Montserrat"/>
                <a:cs typeface="Montserrat"/>
                <a:sym typeface="Montserrat"/>
              </a:rPr>
              <a:t> de </a:t>
            </a:r>
            <a:r>
              <a:rPr lang="en-US" dirty="0" err="1">
                <a:latin typeface="Montserrat"/>
                <a:ea typeface="Montserrat"/>
                <a:cs typeface="Montserrat"/>
                <a:sym typeface="Montserrat"/>
              </a:rPr>
              <a:t>suas</a:t>
            </a:r>
            <a:r>
              <a:rPr lang="en-US" dirty="0">
                <a:latin typeface="Montserrat"/>
                <a:ea typeface="Montserrat"/>
                <a:cs typeface="Montserrat"/>
                <a:sym typeface="Montserrat"/>
              </a:rPr>
              <a:t> classes </a:t>
            </a:r>
            <a:r>
              <a:rPr lang="en-US" dirty="0" err="1">
                <a:latin typeface="Montserrat"/>
                <a:ea typeface="Montserrat"/>
                <a:cs typeface="Montserrat"/>
                <a:sym typeface="Montserrat"/>
              </a:rPr>
              <a:t>filhas</a:t>
            </a:r>
            <a:r>
              <a:rPr lang="en-US" dirty="0">
                <a:latin typeface="Montserrat"/>
                <a:ea typeface="Montserrat"/>
                <a:cs typeface="Montserrat"/>
                <a:sym typeface="Montserrat"/>
              </a:rPr>
              <a:t>.</a:t>
            </a:r>
          </a:p>
        </p:txBody>
      </p:sp>
    </p:spTree>
    <p:extLst>
      <p:ext uri="{BB962C8B-B14F-4D97-AF65-F5344CB8AC3E}">
        <p14:creationId xmlns:p14="http://schemas.microsoft.com/office/powerpoint/2010/main" val="361685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p:nvPr/>
        </p:nvSpPr>
        <p:spPr>
          <a:xfrm>
            <a:off x="385616" y="391552"/>
            <a:ext cx="62769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400" b="1" dirty="0">
                <a:solidFill>
                  <a:schemeClr val="dk1"/>
                </a:solidFill>
                <a:latin typeface="Montserrat"/>
                <a:ea typeface="Montserrat"/>
                <a:cs typeface="Montserrat"/>
                <a:sym typeface="Montserrat"/>
              </a:rPr>
              <a:t>[Hora do Código]</a:t>
            </a:r>
          </a:p>
        </p:txBody>
      </p:sp>
      <p:pic>
        <p:nvPicPr>
          <p:cNvPr id="82" name="Google Shape;82;p16"/>
          <p:cNvPicPr preferRelativeResize="0"/>
          <p:nvPr/>
        </p:nvPicPr>
        <p:blipFill rotWithShape="1">
          <a:blip r:embed="rId3">
            <a:alphaModFix amt="72000"/>
          </a:blip>
          <a:srcRect t="42847"/>
          <a:stretch/>
        </p:blipFill>
        <p:spPr>
          <a:xfrm>
            <a:off x="8918300" y="1082579"/>
            <a:ext cx="225700" cy="1662299"/>
          </a:xfrm>
          <a:prstGeom prst="rect">
            <a:avLst/>
          </a:prstGeom>
          <a:noFill/>
          <a:ln>
            <a:noFill/>
          </a:ln>
        </p:spPr>
      </p:pic>
    </p:spTree>
    <p:extLst>
      <p:ext uri="{BB962C8B-B14F-4D97-AF65-F5344CB8AC3E}">
        <p14:creationId xmlns:p14="http://schemas.microsoft.com/office/powerpoint/2010/main" val="4032719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70"/>
        <p:cNvGrpSpPr/>
        <p:nvPr/>
      </p:nvGrpSpPr>
      <p:grpSpPr>
        <a:xfrm>
          <a:off x="0" y="0"/>
          <a:ext cx="0" cy="0"/>
          <a:chOff x="0" y="0"/>
          <a:chExt cx="0" cy="0"/>
        </a:xfrm>
      </p:grpSpPr>
      <p:sp>
        <p:nvSpPr>
          <p:cNvPr id="71" name="Google Shape;71;p15"/>
          <p:cNvSpPr txBox="1"/>
          <p:nvPr/>
        </p:nvSpPr>
        <p:spPr>
          <a:xfrm>
            <a:off x="450000" y="373500"/>
            <a:ext cx="6840300" cy="1186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70000"/>
              </a:lnSpc>
              <a:spcBef>
                <a:spcPts val="0"/>
              </a:spcBef>
              <a:spcAft>
                <a:spcPts val="0"/>
              </a:spcAft>
              <a:buClr>
                <a:srgbClr val="FFFFFF"/>
              </a:buClr>
              <a:buSzPts val="3657"/>
              <a:buFont typeface="Noto Sans Symbols"/>
              <a:buNone/>
              <a:tabLst/>
              <a:defRPr/>
            </a:pPr>
            <a:r>
              <a:rPr kumimoji="0" lang="en-US" sz="2833" b="0" i="0" u="none" strike="noStrike" kern="0" cap="none" spc="0" normalizeH="0" baseline="0" noProof="0" dirty="0" err="1">
                <a:ln>
                  <a:noFill/>
                </a:ln>
                <a:solidFill>
                  <a:srgbClr val="FFFFFF"/>
                </a:solidFill>
                <a:effectLst/>
                <a:uLnTx/>
                <a:uFillTx/>
                <a:latin typeface="Consolas"/>
                <a:ea typeface="Consolas"/>
                <a:cs typeface="Consolas"/>
                <a:sym typeface="Consolas"/>
              </a:rPr>
              <a:t>Revisão</a:t>
            </a:r>
            <a:r>
              <a:rPr kumimoji="0" lang="en-US" sz="2833" b="0" i="0" u="none" strike="noStrike" kern="0" cap="none" spc="0" normalizeH="0" baseline="0" noProof="0" dirty="0">
                <a:ln>
                  <a:noFill/>
                </a:ln>
                <a:solidFill>
                  <a:srgbClr val="FFFFFF"/>
                </a:solidFill>
                <a:effectLst/>
                <a:uLnTx/>
                <a:uFillTx/>
                <a:latin typeface="Consolas"/>
                <a:ea typeface="Consolas"/>
                <a:cs typeface="Consolas"/>
                <a:sym typeface="Consolas"/>
              </a:rPr>
              <a:t> dos </a:t>
            </a:r>
            <a:r>
              <a:rPr kumimoji="0" lang="en-US" sz="2833" b="0" i="0" u="none" strike="noStrike" kern="0" cap="none" spc="0" normalizeH="0" baseline="0" noProof="0" dirty="0" err="1">
                <a:ln>
                  <a:noFill/>
                </a:ln>
                <a:solidFill>
                  <a:srgbClr val="FFFFFF"/>
                </a:solidFill>
                <a:effectLst/>
                <a:uLnTx/>
                <a:uFillTx/>
                <a:latin typeface="Consolas"/>
                <a:ea typeface="Consolas"/>
                <a:cs typeface="Consolas"/>
                <a:sym typeface="Consolas"/>
              </a:rPr>
              <a:t>módulos</a:t>
            </a:r>
            <a:r>
              <a:rPr kumimoji="0" lang="en-US" sz="2833" b="0" i="0" u="none" strike="noStrike" kern="0" cap="none" spc="0" normalizeH="0" baseline="0" noProof="0" dirty="0">
                <a:ln>
                  <a:noFill/>
                </a:ln>
                <a:solidFill>
                  <a:srgbClr val="FFFFFF"/>
                </a:solidFill>
                <a:effectLst/>
                <a:uLnTx/>
                <a:uFillTx/>
                <a:latin typeface="Consolas"/>
                <a:ea typeface="Consolas"/>
                <a:cs typeface="Consolas"/>
                <a:sym typeface="Consolas"/>
              </a:rPr>
              <a:t> 1 e 2</a:t>
            </a:r>
            <a:endParaRPr kumimoji="0" sz="2833" b="0" i="0" u="none" strike="noStrike" kern="0" cap="none" spc="0" normalizeH="0" baseline="0" noProof="0" dirty="0">
              <a:ln>
                <a:noFill/>
              </a:ln>
              <a:solidFill>
                <a:srgbClr val="595959"/>
              </a:solidFill>
              <a:effectLst/>
              <a:uLnTx/>
              <a:uFillTx/>
              <a:latin typeface="Arial"/>
              <a:cs typeface="Arial"/>
              <a:sym typeface="Arial"/>
            </a:endParaRPr>
          </a:p>
          <a:p>
            <a:pPr marL="0" marR="0" lvl="0" indent="0" algn="l" defTabSz="914400" rtl="0" eaLnBrk="1" fontAlgn="auto" latinLnBrk="0" hangingPunct="1">
              <a:lnSpc>
                <a:spcPct val="100000"/>
              </a:lnSpc>
              <a:spcBef>
                <a:spcPts val="210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2" name="Google Shape;72;p15"/>
          <p:cNvPicPr preferRelativeResize="0"/>
          <p:nvPr/>
        </p:nvPicPr>
        <p:blipFill>
          <a:blip r:embed="rId3">
            <a:alphaModFix/>
          </a:blip>
          <a:stretch>
            <a:fillRect/>
          </a:stretch>
        </p:blipFill>
        <p:spPr>
          <a:xfrm>
            <a:off x="7559257" y="4404125"/>
            <a:ext cx="1134744" cy="365875"/>
          </a:xfrm>
          <a:prstGeom prst="rect">
            <a:avLst/>
          </a:prstGeom>
          <a:noFill/>
          <a:ln>
            <a:noFill/>
          </a:ln>
        </p:spPr>
      </p:pic>
      <p:sp>
        <p:nvSpPr>
          <p:cNvPr id="73" name="Google Shape;73;p15"/>
          <p:cNvSpPr txBox="1"/>
          <p:nvPr/>
        </p:nvSpPr>
        <p:spPr>
          <a:xfrm>
            <a:off x="450000" y="1560300"/>
            <a:ext cx="6276900" cy="6156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2800" b="1" i="0" u="none" strike="noStrike" kern="0" cap="none" spc="0" normalizeH="0" baseline="0" noProof="0" dirty="0" err="1">
                <a:ln>
                  <a:noFill/>
                </a:ln>
                <a:solidFill>
                  <a:srgbClr val="FF609A"/>
                </a:solidFill>
                <a:effectLst/>
                <a:uLnTx/>
                <a:uFillTx/>
                <a:latin typeface="Consolas"/>
                <a:ea typeface="Consolas"/>
                <a:cs typeface="Consolas"/>
                <a:sym typeface="Consolas"/>
              </a:rPr>
              <a:t>print</a:t>
            </a:r>
            <a:r>
              <a:rPr kumimoji="0" lang="pt-BR" sz="2800" b="1" i="0" u="none" strike="noStrike" kern="0" cap="none" spc="0" normalizeH="0" baseline="0" noProof="0" dirty="0">
                <a:ln>
                  <a:noFill/>
                </a:ln>
                <a:solidFill>
                  <a:srgbClr val="FF609A"/>
                </a:solidFill>
                <a:effectLst/>
                <a:uLnTx/>
                <a:uFillTx/>
                <a:latin typeface="Consolas"/>
                <a:ea typeface="Consolas"/>
                <a:cs typeface="Consolas"/>
                <a:sym typeface="Consolas"/>
              </a:rPr>
              <a:t>(‘Python é lindo!’)</a:t>
            </a:r>
            <a:endParaRPr kumimoji="0" sz="2800" b="1" i="0" u="none" strike="noStrike" kern="0" cap="none" spc="0" normalizeH="0" baseline="0" noProof="0" dirty="0">
              <a:ln>
                <a:noFill/>
              </a:ln>
              <a:solidFill>
                <a:srgbClr val="FF609A"/>
              </a:solidFill>
              <a:effectLst/>
              <a:uLnTx/>
              <a:uFillTx/>
              <a:latin typeface="Consolas"/>
              <a:ea typeface="Consolas"/>
              <a:cs typeface="Consolas"/>
              <a:sym typeface="Consolas"/>
            </a:endParaRPr>
          </a:p>
        </p:txBody>
      </p:sp>
    </p:spTree>
    <p:extLst>
      <p:ext uri="{BB962C8B-B14F-4D97-AF65-F5344CB8AC3E}">
        <p14:creationId xmlns:p14="http://schemas.microsoft.com/office/powerpoint/2010/main" val="608829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p:nvPr/>
        </p:nvSpPr>
        <p:spPr>
          <a:xfrm>
            <a:off x="450000" y="373500"/>
            <a:ext cx="7156200" cy="5847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600" b="1" dirty="0">
                <a:latin typeface="Montserrat"/>
                <a:ea typeface="Montserrat"/>
                <a:cs typeface="Montserrat"/>
                <a:sym typeface="Montserrat"/>
              </a:rPr>
              <a:t>Funções </a:t>
            </a:r>
            <a:r>
              <a:rPr lang="pt-BR" sz="2600" b="1" dirty="0" err="1">
                <a:latin typeface="Montserrat"/>
                <a:ea typeface="Montserrat"/>
                <a:cs typeface="Montserrat"/>
                <a:sym typeface="Montserrat"/>
              </a:rPr>
              <a:t>print</a:t>
            </a:r>
            <a:r>
              <a:rPr lang="pt-BR" sz="2600" b="1" dirty="0">
                <a:latin typeface="Montserrat"/>
                <a:ea typeface="Montserrat"/>
                <a:cs typeface="Montserrat"/>
                <a:sym typeface="Montserrat"/>
              </a:rPr>
              <a:t> e input</a:t>
            </a:r>
            <a:endParaRPr sz="2600" b="1" dirty="0">
              <a:latin typeface="Montserrat"/>
              <a:ea typeface="Montserrat"/>
              <a:cs typeface="Montserrat"/>
              <a:sym typeface="Montserrat"/>
            </a:endParaRPr>
          </a:p>
        </p:txBody>
      </p:sp>
      <p:pic>
        <p:nvPicPr>
          <p:cNvPr id="9" name="Google Shape;81;p16">
            <a:extLst>
              <a:ext uri="{FF2B5EF4-FFF2-40B4-BE49-F238E27FC236}">
                <a16:creationId xmlns:a16="http://schemas.microsoft.com/office/drawing/2014/main" id="{280165E0-35B5-D94F-989F-ADA311792B6B}"/>
              </a:ext>
            </a:extLst>
          </p:cNvPr>
          <p:cNvPicPr preferRelativeResize="0"/>
          <p:nvPr/>
        </p:nvPicPr>
        <p:blipFill>
          <a:blip r:embed="rId3">
            <a:alphaModFix/>
          </a:blip>
          <a:stretch>
            <a:fillRect/>
          </a:stretch>
        </p:blipFill>
        <p:spPr>
          <a:xfrm>
            <a:off x="7554019" y="4404127"/>
            <a:ext cx="1139979" cy="365875"/>
          </a:xfrm>
          <a:prstGeom prst="rect">
            <a:avLst/>
          </a:prstGeom>
          <a:noFill/>
          <a:ln>
            <a:noFill/>
          </a:ln>
        </p:spPr>
      </p:pic>
      <p:sp>
        <p:nvSpPr>
          <p:cNvPr id="11" name="Text Placeholder 4">
            <a:extLst>
              <a:ext uri="{FF2B5EF4-FFF2-40B4-BE49-F238E27FC236}">
                <a16:creationId xmlns:a16="http://schemas.microsoft.com/office/drawing/2014/main" id="{CD4EFF08-3BC4-1147-8178-9106DF89C598}"/>
              </a:ext>
            </a:extLst>
          </p:cNvPr>
          <p:cNvSpPr txBox="1">
            <a:spLocks/>
          </p:cNvSpPr>
          <p:nvPr/>
        </p:nvSpPr>
        <p:spPr>
          <a:xfrm>
            <a:off x="321414" y="1349248"/>
            <a:ext cx="4122000" cy="286465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dirty="0" err="1">
                <a:latin typeface="Consolas" panose="020B0609020204030204" pitchFamily="49" charset="0"/>
                <a:cs typeface="Consolas" panose="020B0609020204030204" pitchFamily="49" charset="0"/>
              </a:rPr>
              <a:t>nome</a:t>
            </a:r>
            <a:r>
              <a:rPr lang="en-US" dirty="0">
                <a:latin typeface="Consolas" panose="020B0609020204030204" pitchFamily="49" charset="0"/>
                <a:cs typeface="Consolas" panose="020B0609020204030204" pitchFamily="49" charset="0"/>
              </a:rPr>
              <a:t> = input(</a:t>
            </a:r>
            <a:r>
              <a:rPr lang="en-US" dirty="0">
                <a:solidFill>
                  <a:srgbClr val="C00000"/>
                </a:solidFill>
                <a:latin typeface="Consolas" panose="020B0609020204030204" pitchFamily="49" charset="0"/>
                <a:cs typeface="Consolas" panose="020B0609020204030204" pitchFamily="49" charset="0"/>
              </a:rPr>
              <a:t>'Qual </a:t>
            </a:r>
            <a:r>
              <a:rPr lang="en-US" dirty="0" err="1">
                <a:solidFill>
                  <a:srgbClr val="C00000"/>
                </a:solidFill>
                <a:latin typeface="Consolas" panose="020B0609020204030204" pitchFamily="49" charset="0"/>
                <a:cs typeface="Consolas" panose="020B0609020204030204" pitchFamily="49" charset="0"/>
              </a:rPr>
              <a:t>é</a:t>
            </a:r>
            <a:r>
              <a:rPr lang="en-US" dirty="0">
                <a:solidFill>
                  <a:srgbClr val="C00000"/>
                </a:solidFill>
                <a:latin typeface="Consolas" panose="020B0609020204030204" pitchFamily="49" charset="0"/>
                <a:cs typeface="Consolas" panose="020B0609020204030204" pitchFamily="49" charset="0"/>
              </a:rPr>
              <a:t> </a:t>
            </a:r>
            <a:r>
              <a:rPr lang="en-US" dirty="0" err="1">
                <a:solidFill>
                  <a:srgbClr val="C00000"/>
                </a:solidFill>
                <a:latin typeface="Consolas" panose="020B0609020204030204" pitchFamily="49" charset="0"/>
                <a:cs typeface="Consolas" panose="020B0609020204030204" pitchFamily="49" charset="0"/>
              </a:rPr>
              <a:t>seu</a:t>
            </a:r>
            <a:r>
              <a:rPr lang="en-US" dirty="0">
                <a:solidFill>
                  <a:srgbClr val="C00000"/>
                </a:solidFill>
                <a:latin typeface="Consolas" panose="020B0609020204030204" pitchFamily="49" charset="0"/>
                <a:cs typeface="Consolas" panose="020B0609020204030204" pitchFamily="49" charset="0"/>
              </a:rPr>
              <a:t> </a:t>
            </a:r>
            <a:r>
              <a:rPr lang="en-US" dirty="0" err="1">
                <a:solidFill>
                  <a:srgbClr val="C00000"/>
                </a:solidFill>
                <a:latin typeface="Consolas" panose="020B0609020204030204" pitchFamily="49" charset="0"/>
                <a:cs typeface="Consolas" panose="020B0609020204030204" pitchFamily="49" charset="0"/>
              </a:rPr>
              <a:t>nome</a:t>
            </a:r>
            <a:r>
              <a:rPr lang="en-US" dirty="0">
                <a:solidFill>
                  <a:srgbClr val="C00000"/>
                </a:solidFill>
                <a:latin typeface="Consolas" panose="020B0609020204030204" pitchFamily="49" charset="0"/>
                <a:cs typeface="Consolas" panose="020B0609020204030204" pitchFamily="49" charset="0"/>
              </a:rPr>
              <a:t>? '</a:t>
            </a:r>
            <a:r>
              <a:rPr lang="en-US" dirty="0">
                <a:solidFill>
                  <a:srgbClr val="002050"/>
                </a:solidFill>
                <a:latin typeface="Consolas" panose="020B0609020204030204" pitchFamily="49" charset="0"/>
                <a:cs typeface="Consolas" panose="020B0609020204030204" pitchFamily="49" charset="0"/>
              </a:rPr>
              <a:t>)</a:t>
            </a:r>
          </a:p>
          <a:p>
            <a:pPr>
              <a:lnSpc>
                <a:spcPct val="150000"/>
              </a:lnSpc>
            </a:pPr>
            <a:r>
              <a:rPr lang="en-US" dirty="0">
                <a:latin typeface="Consolas" panose="020B0609020204030204" pitchFamily="49" charset="0"/>
                <a:cs typeface="Consolas" panose="020B0609020204030204" pitchFamily="49" charset="0"/>
              </a:rPr>
              <a:t>print(</a:t>
            </a:r>
            <a:r>
              <a:rPr lang="en-US" i="1" dirty="0" err="1">
                <a:solidFill>
                  <a:schemeClr val="accent1"/>
                </a:solidFill>
                <a:latin typeface="Consolas" panose="020B0609020204030204" pitchFamily="49" charset="0"/>
                <a:cs typeface="Consolas" panose="020B0609020204030204" pitchFamily="49" charset="0"/>
              </a:rPr>
              <a:t>f</a:t>
            </a:r>
            <a:r>
              <a:rPr lang="en-US" dirty="0" err="1">
                <a:solidFill>
                  <a:srgbClr val="C00000"/>
                </a:solidFill>
                <a:latin typeface="Consolas" panose="020B0609020204030204" pitchFamily="49" charset="0"/>
                <a:cs typeface="Consolas" panose="020B0609020204030204" pitchFamily="49" charset="0"/>
              </a:rPr>
              <a:t>‘Seu</a:t>
            </a:r>
            <a:r>
              <a:rPr lang="en-US" dirty="0">
                <a:solidFill>
                  <a:srgbClr val="C00000"/>
                </a:solidFill>
                <a:latin typeface="Consolas" panose="020B0609020204030204" pitchFamily="49" charset="0"/>
                <a:cs typeface="Consolas" panose="020B0609020204030204" pitchFamily="49" charset="0"/>
              </a:rPr>
              <a:t> </a:t>
            </a:r>
            <a:r>
              <a:rPr lang="en-US" dirty="0" err="1">
                <a:solidFill>
                  <a:srgbClr val="C00000"/>
                </a:solidFill>
                <a:latin typeface="Consolas" panose="020B0609020204030204" pitchFamily="49" charset="0"/>
                <a:cs typeface="Consolas" panose="020B0609020204030204" pitchFamily="49" charset="0"/>
              </a:rPr>
              <a:t>nome</a:t>
            </a:r>
            <a:r>
              <a:rPr lang="en-US" dirty="0">
                <a:solidFill>
                  <a:srgbClr val="C00000"/>
                </a:solidFill>
                <a:latin typeface="Consolas" panose="020B0609020204030204" pitchFamily="49" charset="0"/>
                <a:cs typeface="Consolas" panose="020B0609020204030204" pitchFamily="49" charset="0"/>
              </a:rPr>
              <a:t> </a:t>
            </a:r>
            <a:r>
              <a:rPr lang="en-US" dirty="0" err="1">
                <a:solidFill>
                  <a:srgbClr val="C00000"/>
                </a:solidFill>
                <a:latin typeface="Consolas" panose="020B0609020204030204" pitchFamily="49" charset="0"/>
                <a:cs typeface="Consolas" panose="020B0609020204030204" pitchFamily="49" charset="0"/>
              </a:rPr>
              <a:t>é</a:t>
            </a:r>
            <a:r>
              <a:rPr lang="en-US" dirty="0">
                <a:solidFill>
                  <a:srgbClr val="C00000"/>
                </a:solidFill>
                <a:latin typeface="Consolas" panose="020B0609020204030204" pitchFamily="49" charset="0"/>
                <a:cs typeface="Consolas" panose="020B0609020204030204" pitchFamily="49" charset="0"/>
              </a:rPr>
              <a:t> {</a:t>
            </a:r>
            <a:r>
              <a:rPr lang="en-US" dirty="0" err="1">
                <a:solidFill>
                  <a:srgbClr val="C00000"/>
                </a:solidFill>
                <a:latin typeface="Consolas" panose="020B0609020204030204" pitchFamily="49" charset="0"/>
                <a:cs typeface="Consolas" panose="020B0609020204030204" pitchFamily="49" charset="0"/>
              </a:rPr>
              <a:t>nome</a:t>
            </a:r>
            <a:r>
              <a:rPr lang="en-US" dirty="0">
                <a:solidFill>
                  <a:srgbClr val="C00000"/>
                </a:solidFill>
                <a:latin typeface="Consolas" panose="020B0609020204030204" pitchFamily="49" charset="0"/>
                <a:cs typeface="Consolas" panose="020B0609020204030204" pitchFamily="49" charset="0"/>
              </a:rPr>
              <a:t>}’</a:t>
            </a:r>
            <a:r>
              <a:rPr lang="en-US" dirty="0">
                <a:solidFill>
                  <a:srgbClr val="002050"/>
                </a:solidFill>
                <a:latin typeface="Consolas" panose="020B0609020204030204" pitchFamily="49" charset="0"/>
                <a:cs typeface="Consolas" panose="020B0609020204030204" pitchFamily="49" charset="0"/>
              </a:rPr>
              <a:t>)</a:t>
            </a:r>
            <a:endParaRPr lang="en-CA" dirty="0">
              <a:latin typeface="Consolas" panose="020B0609020204030204" pitchFamily="49" charset="0"/>
              <a:cs typeface="Consolas" panose="020B0609020204030204" pitchFamily="49" charset="0"/>
            </a:endParaRPr>
          </a:p>
          <a:p>
            <a:pPr>
              <a:lnSpc>
                <a:spcPct val="150000"/>
              </a:lnSpc>
            </a:pPr>
            <a:r>
              <a:rPr lang="en-US" dirty="0" err="1">
                <a:latin typeface="Consolas" panose="020B0609020204030204" pitchFamily="49" charset="0"/>
                <a:cs typeface="Consolas" panose="020B0609020204030204" pitchFamily="49" charset="0"/>
              </a:rPr>
              <a:t>idade</a:t>
            </a:r>
            <a:r>
              <a:rPr lang="en-US" dirty="0">
                <a:latin typeface="Consolas" panose="020B0609020204030204" pitchFamily="49" charset="0"/>
                <a:cs typeface="Consolas" panose="020B0609020204030204" pitchFamily="49" charset="0"/>
              </a:rPr>
              <a:t> = input(</a:t>
            </a:r>
            <a:r>
              <a:rPr lang="en-US" dirty="0">
                <a:solidFill>
                  <a:srgbClr val="C00000"/>
                </a:solidFill>
                <a:latin typeface="Consolas" panose="020B0609020204030204" pitchFamily="49" charset="0"/>
                <a:cs typeface="Consolas" panose="020B0609020204030204" pitchFamily="49" charset="0"/>
              </a:rPr>
              <a:t>'Qual </a:t>
            </a:r>
            <a:r>
              <a:rPr lang="en-US" dirty="0" err="1">
                <a:solidFill>
                  <a:srgbClr val="C00000"/>
                </a:solidFill>
                <a:latin typeface="Consolas" panose="020B0609020204030204" pitchFamily="49" charset="0"/>
                <a:cs typeface="Consolas" panose="020B0609020204030204" pitchFamily="49" charset="0"/>
              </a:rPr>
              <a:t>é</a:t>
            </a:r>
            <a:r>
              <a:rPr lang="en-US" dirty="0">
                <a:solidFill>
                  <a:srgbClr val="C00000"/>
                </a:solidFill>
                <a:latin typeface="Consolas" panose="020B0609020204030204" pitchFamily="49" charset="0"/>
                <a:cs typeface="Consolas" panose="020B0609020204030204" pitchFamily="49" charset="0"/>
              </a:rPr>
              <a:t> a </a:t>
            </a:r>
            <a:r>
              <a:rPr lang="en-US" dirty="0" err="1">
                <a:solidFill>
                  <a:srgbClr val="C00000"/>
                </a:solidFill>
                <a:latin typeface="Consolas" panose="020B0609020204030204" pitchFamily="49" charset="0"/>
                <a:cs typeface="Consolas" panose="020B0609020204030204" pitchFamily="49" charset="0"/>
              </a:rPr>
              <a:t>sua</a:t>
            </a:r>
            <a:r>
              <a:rPr lang="en-US" dirty="0">
                <a:solidFill>
                  <a:srgbClr val="C00000"/>
                </a:solidFill>
                <a:latin typeface="Consolas" panose="020B0609020204030204" pitchFamily="49" charset="0"/>
                <a:cs typeface="Consolas" panose="020B0609020204030204" pitchFamily="49" charset="0"/>
              </a:rPr>
              <a:t> </a:t>
            </a:r>
            <a:r>
              <a:rPr lang="en-US" dirty="0" err="1">
                <a:solidFill>
                  <a:srgbClr val="C00000"/>
                </a:solidFill>
                <a:latin typeface="Consolas" panose="020B0609020204030204" pitchFamily="49" charset="0"/>
                <a:cs typeface="Consolas" panose="020B0609020204030204" pitchFamily="49" charset="0"/>
              </a:rPr>
              <a:t>idade</a:t>
            </a:r>
            <a:r>
              <a:rPr lang="en-US" dirty="0">
                <a:solidFill>
                  <a:srgbClr val="C00000"/>
                </a:solidFill>
                <a:latin typeface="Consolas" panose="020B0609020204030204" pitchFamily="49" charset="0"/>
                <a:cs typeface="Consolas" panose="020B0609020204030204" pitchFamily="49" charset="0"/>
              </a:rPr>
              <a:t>? '</a:t>
            </a:r>
            <a:r>
              <a:rPr lang="en-US" dirty="0">
                <a:solidFill>
                  <a:srgbClr val="002050"/>
                </a:solidFill>
                <a:latin typeface="Consolas" panose="020B0609020204030204" pitchFamily="49" charset="0"/>
                <a:cs typeface="Consolas" panose="020B0609020204030204" pitchFamily="49" charset="0"/>
              </a:rPr>
              <a:t>)</a:t>
            </a:r>
          </a:p>
          <a:p>
            <a:pPr>
              <a:lnSpc>
                <a:spcPct val="150000"/>
              </a:lnSpc>
            </a:pPr>
            <a:r>
              <a:rPr lang="en-US" dirty="0">
                <a:latin typeface="Consolas" panose="020B0609020204030204" pitchFamily="49" charset="0"/>
                <a:cs typeface="Consolas" panose="020B0609020204030204" pitchFamily="49" charset="0"/>
              </a:rPr>
              <a:t>print(</a:t>
            </a:r>
            <a:r>
              <a:rPr lang="en-US" dirty="0">
                <a:solidFill>
                  <a:srgbClr val="C00000"/>
                </a:solidFill>
                <a:latin typeface="Consolas" panose="020B0609020204030204" pitchFamily="49" charset="0"/>
                <a:cs typeface="Consolas" panose="020B0609020204030204" pitchFamily="49" charset="0"/>
              </a:rPr>
              <a:t>‘</a:t>
            </a:r>
            <a:r>
              <a:rPr lang="en-US" dirty="0" err="1">
                <a:solidFill>
                  <a:srgbClr val="C00000"/>
                </a:solidFill>
                <a:latin typeface="Consolas" panose="020B0609020204030204" pitchFamily="49" charset="0"/>
                <a:cs typeface="Consolas" panose="020B0609020204030204" pitchFamily="49" charset="0"/>
              </a:rPr>
              <a:t>Sua</a:t>
            </a:r>
            <a:r>
              <a:rPr lang="en-US" dirty="0">
                <a:solidFill>
                  <a:srgbClr val="C00000"/>
                </a:solidFill>
                <a:latin typeface="Consolas" panose="020B0609020204030204" pitchFamily="49" charset="0"/>
                <a:cs typeface="Consolas" panose="020B0609020204030204" pitchFamily="49" charset="0"/>
              </a:rPr>
              <a:t> </a:t>
            </a:r>
            <a:r>
              <a:rPr lang="en-US" dirty="0" err="1">
                <a:solidFill>
                  <a:srgbClr val="C00000"/>
                </a:solidFill>
                <a:latin typeface="Consolas" panose="020B0609020204030204" pitchFamily="49" charset="0"/>
                <a:cs typeface="Consolas" panose="020B0609020204030204" pitchFamily="49" charset="0"/>
              </a:rPr>
              <a:t>idade</a:t>
            </a:r>
            <a:r>
              <a:rPr lang="en-US" dirty="0">
                <a:solidFill>
                  <a:srgbClr val="C00000"/>
                </a:solidFill>
                <a:latin typeface="Consolas" panose="020B0609020204030204" pitchFamily="49" charset="0"/>
                <a:cs typeface="Consolas" panose="020B0609020204030204" pitchFamily="49" charset="0"/>
              </a:rPr>
              <a:t> </a:t>
            </a:r>
            <a:r>
              <a:rPr lang="en-US" dirty="0" err="1">
                <a:solidFill>
                  <a:srgbClr val="C00000"/>
                </a:solidFill>
                <a:latin typeface="Consolas" panose="020B0609020204030204" pitchFamily="49" charset="0"/>
                <a:cs typeface="Consolas" panose="020B0609020204030204" pitchFamily="49" charset="0"/>
              </a:rPr>
              <a:t>é</a:t>
            </a:r>
            <a:r>
              <a:rPr lang="en-US" dirty="0">
                <a:solidFill>
                  <a:srgbClr val="C00000"/>
                </a:solidFill>
                <a:latin typeface="Consolas" panose="020B0609020204030204" pitchFamily="49" charset="0"/>
                <a:cs typeface="Consolas" panose="020B0609020204030204" pitchFamily="49" charset="0"/>
              </a:rPr>
              <a:t> {}’</a:t>
            </a:r>
            <a:r>
              <a:rPr lang="en-US" dirty="0">
                <a:solidFill>
                  <a:schemeClr val="tx1"/>
                </a:solidFill>
                <a:latin typeface="Consolas" panose="020B0609020204030204" pitchFamily="49" charset="0"/>
                <a:cs typeface="Consolas" panose="020B0609020204030204" pitchFamily="49" charset="0"/>
              </a:rPr>
              <a:t>.format(</a:t>
            </a:r>
            <a:r>
              <a:rPr lang="en-US" dirty="0" err="1">
                <a:solidFill>
                  <a:schemeClr val="tx1"/>
                </a:solidFill>
                <a:latin typeface="Consolas" panose="020B0609020204030204" pitchFamily="49" charset="0"/>
                <a:cs typeface="Consolas" panose="020B0609020204030204" pitchFamily="49" charset="0"/>
              </a:rPr>
              <a:t>idade</a:t>
            </a:r>
            <a:r>
              <a:rPr lang="en-US" dirty="0">
                <a:solidFill>
                  <a:schemeClr val="tx1"/>
                </a:solidFill>
                <a:latin typeface="Consolas" panose="020B0609020204030204" pitchFamily="49" charset="0"/>
                <a:cs typeface="Consolas" panose="020B0609020204030204" pitchFamily="49" charset="0"/>
              </a:rPr>
              <a:t>))</a:t>
            </a:r>
          </a:p>
          <a:p>
            <a:pPr>
              <a:lnSpc>
                <a:spcPct val="150000"/>
              </a:lnSpc>
            </a:pPr>
            <a:r>
              <a:rPr lang="en-US" dirty="0">
                <a:latin typeface="Consolas" panose="020B0609020204030204" pitchFamily="49" charset="0"/>
                <a:cs typeface="Consolas" panose="020B0609020204030204" pitchFamily="49" charset="0"/>
              </a:rPr>
              <a:t>print(</a:t>
            </a:r>
            <a:r>
              <a:rPr lang="en-US" dirty="0">
                <a:solidFill>
                  <a:srgbClr val="C00000"/>
                </a:solidFill>
                <a:latin typeface="Consolas" panose="020B0609020204030204" pitchFamily="49" charset="0"/>
                <a:cs typeface="Consolas" panose="020B0609020204030204" pitchFamily="49" charset="0"/>
              </a:rPr>
              <a:t>‘\n’</a:t>
            </a:r>
            <a:r>
              <a:rPr lang="en-US" dirty="0">
                <a:solidFill>
                  <a:schemeClr val="tx1"/>
                </a:solidFill>
                <a:latin typeface="Consolas" panose="020B0609020204030204" pitchFamily="49" charset="0"/>
                <a:cs typeface="Consolas" panose="020B0609020204030204" pitchFamily="49" charset="0"/>
              </a:rPr>
              <a:t>)</a:t>
            </a:r>
          </a:p>
          <a:p>
            <a:pPr>
              <a:lnSpc>
                <a:spcPct val="150000"/>
              </a:lnSpc>
            </a:pPr>
            <a:r>
              <a:rPr lang="en-US" dirty="0">
                <a:latin typeface="Consolas" panose="020B0609020204030204" pitchFamily="49" charset="0"/>
                <a:cs typeface="Consolas" panose="020B0609020204030204" pitchFamily="49" charset="0"/>
              </a:rPr>
              <a:t>print(</a:t>
            </a:r>
            <a:r>
              <a:rPr lang="en-US" dirty="0">
                <a:solidFill>
                  <a:srgbClr val="C00000"/>
                </a:solidFill>
                <a:latin typeface="Consolas" panose="020B0609020204030204" pitchFamily="49" charset="0"/>
                <a:cs typeface="Consolas" panose="020B0609020204030204" pitchFamily="49" charset="0"/>
              </a:rPr>
              <a:t>type(</a:t>
            </a:r>
            <a:r>
              <a:rPr lang="en-US" dirty="0" err="1">
                <a:solidFill>
                  <a:srgbClr val="C00000"/>
                </a:solidFill>
                <a:latin typeface="Consolas" panose="020B0609020204030204" pitchFamily="49" charset="0"/>
                <a:cs typeface="Consolas" panose="020B0609020204030204" pitchFamily="49" charset="0"/>
              </a:rPr>
              <a:t>nome</a:t>
            </a:r>
            <a:r>
              <a:rPr lang="en-US" dirty="0">
                <a:solidFill>
                  <a:srgbClr val="C00000"/>
                </a:solidFill>
                <a:latin typeface="Consolas" panose="020B0609020204030204" pitchFamily="49" charset="0"/>
                <a:cs typeface="Consolas" panose="020B0609020204030204" pitchFamily="49" charset="0"/>
              </a:rPr>
              <a:t>)</a:t>
            </a:r>
            <a:r>
              <a:rPr lang="en-US" dirty="0">
                <a:solidFill>
                  <a:schemeClr val="tx1"/>
                </a:solidFill>
                <a:latin typeface="Consolas" panose="020B0609020204030204" pitchFamily="49" charset="0"/>
                <a:cs typeface="Consolas" panose="020B0609020204030204" pitchFamily="49" charset="0"/>
              </a:rPr>
              <a:t>)</a:t>
            </a:r>
          </a:p>
          <a:p>
            <a:pPr>
              <a:lnSpc>
                <a:spcPct val="150000"/>
              </a:lnSpc>
            </a:pPr>
            <a:r>
              <a:rPr lang="en-US" dirty="0">
                <a:latin typeface="Consolas" panose="020B0609020204030204" pitchFamily="49" charset="0"/>
                <a:cs typeface="Consolas" panose="020B0609020204030204" pitchFamily="49" charset="0"/>
              </a:rPr>
              <a:t>print(</a:t>
            </a:r>
            <a:r>
              <a:rPr lang="en-US" dirty="0">
                <a:solidFill>
                  <a:srgbClr val="C00000"/>
                </a:solidFill>
                <a:latin typeface="Consolas" panose="020B0609020204030204" pitchFamily="49" charset="0"/>
                <a:cs typeface="Consolas" panose="020B0609020204030204" pitchFamily="49" charset="0"/>
              </a:rPr>
              <a:t>type(</a:t>
            </a:r>
            <a:r>
              <a:rPr lang="en-US" dirty="0" err="1">
                <a:solidFill>
                  <a:srgbClr val="C00000"/>
                </a:solidFill>
                <a:latin typeface="Consolas" panose="020B0609020204030204" pitchFamily="49" charset="0"/>
                <a:cs typeface="Consolas" panose="020B0609020204030204" pitchFamily="49" charset="0"/>
              </a:rPr>
              <a:t>idade</a:t>
            </a:r>
            <a:r>
              <a:rPr lang="en-US" dirty="0">
                <a:solidFill>
                  <a:srgbClr val="C00000"/>
                </a:solidFill>
                <a:latin typeface="Consolas" panose="020B0609020204030204" pitchFamily="49" charset="0"/>
                <a:cs typeface="Consolas" panose="020B0609020204030204" pitchFamily="49" charset="0"/>
              </a:rPr>
              <a:t>)</a:t>
            </a:r>
            <a:r>
              <a:rPr lang="en-US" dirty="0">
                <a:solidFill>
                  <a:schemeClr val="tx1"/>
                </a:solidFill>
                <a:latin typeface="Consolas" panose="020B0609020204030204" pitchFamily="49" charset="0"/>
                <a:cs typeface="Consolas" panose="020B0609020204030204" pitchFamily="49" charset="0"/>
              </a:rPr>
              <a:t>)</a:t>
            </a:r>
          </a:p>
          <a:p>
            <a:pPr>
              <a:lnSpc>
                <a:spcPct val="150000"/>
              </a:lnSpc>
            </a:pPr>
            <a:r>
              <a:rPr lang="en-US" dirty="0">
                <a:latin typeface="Consolas" panose="020B0609020204030204" pitchFamily="49" charset="0"/>
                <a:cs typeface="Consolas" panose="020B0609020204030204" pitchFamily="49" charset="0"/>
              </a:rPr>
              <a:t>print(</a:t>
            </a:r>
            <a:r>
              <a:rPr lang="en-US" dirty="0">
                <a:solidFill>
                  <a:srgbClr val="C00000"/>
                </a:solidFill>
                <a:latin typeface="Consolas" panose="020B0609020204030204" pitchFamily="49" charset="0"/>
                <a:cs typeface="Consolas" panose="020B0609020204030204" pitchFamily="49" charset="0"/>
              </a:rPr>
              <a:t>type(float(</a:t>
            </a:r>
            <a:r>
              <a:rPr lang="en-US" dirty="0" err="1">
                <a:solidFill>
                  <a:srgbClr val="C00000"/>
                </a:solidFill>
                <a:latin typeface="Consolas" panose="020B0609020204030204" pitchFamily="49" charset="0"/>
                <a:cs typeface="Consolas" panose="020B0609020204030204" pitchFamily="49" charset="0"/>
              </a:rPr>
              <a:t>idade</a:t>
            </a:r>
            <a:r>
              <a:rPr lang="en-US" dirty="0">
                <a:solidFill>
                  <a:srgbClr val="C00000"/>
                </a:solidFill>
                <a:latin typeface="Consolas" panose="020B0609020204030204" pitchFamily="49" charset="0"/>
                <a:cs typeface="Consolas" panose="020B0609020204030204" pitchFamily="49" charset="0"/>
              </a:rPr>
              <a:t>))</a:t>
            </a:r>
            <a:r>
              <a:rPr lang="en-US" dirty="0">
                <a:solidFill>
                  <a:schemeClr val="tx1"/>
                </a:solidFill>
                <a:latin typeface="Consolas" panose="020B0609020204030204" pitchFamily="49" charset="0"/>
                <a:cs typeface="Consolas" panose="020B0609020204030204" pitchFamily="49" charset="0"/>
              </a:rPr>
              <a:t>)</a:t>
            </a:r>
          </a:p>
          <a:p>
            <a:pPr>
              <a:lnSpc>
                <a:spcPct val="150000"/>
              </a:lnSpc>
            </a:pPr>
            <a:endParaRPr lang="en-US" dirty="0">
              <a:solidFill>
                <a:schemeClr val="tx1"/>
              </a:solidFill>
              <a:latin typeface="Consolas" panose="020B0609020204030204" pitchFamily="49" charset="0"/>
              <a:cs typeface="Consolas" panose="020B0609020204030204" pitchFamily="49" charset="0"/>
            </a:endParaRPr>
          </a:p>
          <a:p>
            <a:pPr>
              <a:lnSpc>
                <a:spcPct val="150000"/>
              </a:lnSpc>
            </a:pPr>
            <a:endParaRPr lang="en-US" dirty="0">
              <a:solidFill>
                <a:schemeClr val="tx1"/>
              </a:solidFill>
              <a:latin typeface="Consolas" panose="020B0609020204030204" pitchFamily="49" charset="0"/>
              <a:cs typeface="Consolas" panose="020B0609020204030204" pitchFamily="49" charset="0"/>
            </a:endParaRPr>
          </a:p>
        </p:txBody>
      </p:sp>
      <p:sp>
        <p:nvSpPr>
          <p:cNvPr id="12" name="Text Placeholder 4">
            <a:extLst>
              <a:ext uri="{FF2B5EF4-FFF2-40B4-BE49-F238E27FC236}">
                <a16:creationId xmlns:a16="http://schemas.microsoft.com/office/drawing/2014/main" id="{7C27982C-5AE5-C147-B440-6186554A0F2F}"/>
              </a:ext>
            </a:extLst>
          </p:cNvPr>
          <p:cNvSpPr txBox="1">
            <a:spLocks/>
          </p:cNvSpPr>
          <p:nvPr/>
        </p:nvSpPr>
        <p:spPr>
          <a:xfrm>
            <a:off x="4857750" y="1588090"/>
            <a:ext cx="3476092" cy="2274469"/>
          </a:xfrm>
          <a:prstGeom prst="rect">
            <a:avLst/>
          </a:prstGeom>
          <a:solidFill>
            <a:schemeClr val="tx1"/>
          </a:solidFill>
        </p:spPr>
        <p:txBody>
          <a:bodyPr vert="horz" wrap="square" lIns="91440" tIns="91440" rIns="91440" bIns="91440" rtlCol="0">
            <a:spAutoFit/>
          </a:bodyPr>
          <a:lstStyle>
            <a:lvl1pPr marL="0" marR="0" indent="0" algn="l" defTabSz="932742" rtl="0" eaLnBrk="1" fontAlgn="auto" latinLnBrk="0" hangingPunct="1">
              <a:lnSpc>
                <a:spcPct val="90000"/>
              </a:lnSpc>
              <a:spcBef>
                <a:spcPts val="600"/>
              </a:spcBef>
              <a:spcAft>
                <a:spcPts val="0"/>
              </a:spcAft>
              <a:buClrTx/>
              <a:buSzPct val="90000"/>
              <a:buFont typeface="Arial" pitchFamily="34" charset="0"/>
              <a:buNone/>
              <a:tabLst/>
              <a:defRPr sz="32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2286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4572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6858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9144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solidFill>
                  <a:schemeClr val="bg1"/>
                </a:solidFill>
              </a:rPr>
              <a:t>Qual </a:t>
            </a:r>
            <a:r>
              <a:rPr lang="en-US" sz="1400" dirty="0" err="1">
                <a:solidFill>
                  <a:schemeClr val="bg1"/>
                </a:solidFill>
              </a:rPr>
              <a:t>é</a:t>
            </a:r>
            <a:r>
              <a:rPr lang="en-US" sz="1400" dirty="0">
                <a:solidFill>
                  <a:schemeClr val="bg1"/>
                </a:solidFill>
              </a:rPr>
              <a:t> </a:t>
            </a:r>
            <a:r>
              <a:rPr lang="en-US" sz="1400" dirty="0" err="1">
                <a:solidFill>
                  <a:schemeClr val="bg1"/>
                </a:solidFill>
              </a:rPr>
              <a:t>seu</a:t>
            </a:r>
            <a:r>
              <a:rPr lang="en-US" sz="1400" dirty="0">
                <a:solidFill>
                  <a:schemeClr val="bg1"/>
                </a:solidFill>
              </a:rPr>
              <a:t> </a:t>
            </a:r>
            <a:r>
              <a:rPr lang="en-US" sz="1400" dirty="0" err="1">
                <a:solidFill>
                  <a:schemeClr val="bg1"/>
                </a:solidFill>
              </a:rPr>
              <a:t>nome</a:t>
            </a:r>
            <a:r>
              <a:rPr lang="en-US" sz="1400" dirty="0">
                <a:solidFill>
                  <a:schemeClr val="bg1"/>
                </a:solidFill>
              </a:rPr>
              <a:t>? Dori</a:t>
            </a:r>
          </a:p>
          <a:p>
            <a:r>
              <a:rPr lang="en-US" sz="1400" dirty="0" err="1">
                <a:solidFill>
                  <a:schemeClr val="bg1"/>
                </a:solidFill>
              </a:rPr>
              <a:t>Seu</a:t>
            </a:r>
            <a:r>
              <a:rPr lang="en-US" sz="1400" dirty="0">
                <a:solidFill>
                  <a:schemeClr val="bg1"/>
                </a:solidFill>
              </a:rPr>
              <a:t> </a:t>
            </a:r>
            <a:r>
              <a:rPr lang="en-US" sz="1400" dirty="0" err="1">
                <a:solidFill>
                  <a:schemeClr val="bg1"/>
                </a:solidFill>
              </a:rPr>
              <a:t>nome</a:t>
            </a:r>
            <a:r>
              <a:rPr lang="en-US" sz="1400" dirty="0">
                <a:solidFill>
                  <a:schemeClr val="bg1"/>
                </a:solidFill>
              </a:rPr>
              <a:t> </a:t>
            </a:r>
            <a:r>
              <a:rPr lang="en-US" sz="1400" dirty="0" err="1">
                <a:solidFill>
                  <a:schemeClr val="bg1"/>
                </a:solidFill>
              </a:rPr>
              <a:t>é</a:t>
            </a:r>
            <a:r>
              <a:rPr lang="en-US" sz="1400" dirty="0">
                <a:solidFill>
                  <a:schemeClr val="bg1"/>
                </a:solidFill>
              </a:rPr>
              <a:t> Dori</a:t>
            </a:r>
          </a:p>
          <a:p>
            <a:r>
              <a:rPr lang="en-US" sz="1400" dirty="0">
                <a:solidFill>
                  <a:schemeClr val="bg1"/>
                </a:solidFill>
              </a:rPr>
              <a:t>Qual </a:t>
            </a:r>
            <a:r>
              <a:rPr lang="en-US" sz="1400" dirty="0" err="1">
                <a:solidFill>
                  <a:schemeClr val="bg1"/>
                </a:solidFill>
              </a:rPr>
              <a:t>é</a:t>
            </a:r>
            <a:r>
              <a:rPr lang="en-US" sz="1400" dirty="0">
                <a:solidFill>
                  <a:schemeClr val="bg1"/>
                </a:solidFill>
              </a:rPr>
              <a:t> a </a:t>
            </a:r>
            <a:r>
              <a:rPr lang="en-US" sz="1400" dirty="0" err="1">
                <a:solidFill>
                  <a:schemeClr val="bg1"/>
                </a:solidFill>
              </a:rPr>
              <a:t>sua</a:t>
            </a:r>
            <a:r>
              <a:rPr lang="en-US" sz="1400" dirty="0">
                <a:solidFill>
                  <a:schemeClr val="bg1"/>
                </a:solidFill>
              </a:rPr>
              <a:t> </a:t>
            </a:r>
            <a:r>
              <a:rPr lang="en-US" sz="1400" dirty="0" err="1">
                <a:solidFill>
                  <a:schemeClr val="bg1"/>
                </a:solidFill>
              </a:rPr>
              <a:t>idade</a:t>
            </a:r>
            <a:r>
              <a:rPr lang="en-US" sz="1400" dirty="0">
                <a:solidFill>
                  <a:schemeClr val="bg1"/>
                </a:solidFill>
              </a:rPr>
              <a:t>? 2.5</a:t>
            </a:r>
          </a:p>
          <a:p>
            <a:r>
              <a:rPr lang="en-US" sz="1400" dirty="0" err="1">
                <a:solidFill>
                  <a:schemeClr val="bg1"/>
                </a:solidFill>
              </a:rPr>
              <a:t>Sua</a:t>
            </a:r>
            <a:r>
              <a:rPr lang="en-US" sz="1400" dirty="0">
                <a:solidFill>
                  <a:schemeClr val="bg1"/>
                </a:solidFill>
              </a:rPr>
              <a:t> </a:t>
            </a:r>
            <a:r>
              <a:rPr lang="en-US" sz="1400" dirty="0" err="1">
                <a:solidFill>
                  <a:schemeClr val="bg1"/>
                </a:solidFill>
              </a:rPr>
              <a:t>idade</a:t>
            </a:r>
            <a:r>
              <a:rPr lang="en-US" sz="1400" dirty="0">
                <a:solidFill>
                  <a:schemeClr val="bg1"/>
                </a:solidFill>
              </a:rPr>
              <a:t> </a:t>
            </a:r>
            <a:r>
              <a:rPr lang="en-US" sz="1400" dirty="0" err="1">
                <a:solidFill>
                  <a:schemeClr val="bg1"/>
                </a:solidFill>
              </a:rPr>
              <a:t>é</a:t>
            </a:r>
            <a:r>
              <a:rPr lang="en-US" sz="1400" dirty="0">
                <a:solidFill>
                  <a:schemeClr val="bg1"/>
                </a:solidFill>
              </a:rPr>
              <a:t> 2.5</a:t>
            </a:r>
          </a:p>
          <a:p>
            <a:endParaRPr lang="en-US" sz="1400" dirty="0">
              <a:solidFill>
                <a:schemeClr val="bg1"/>
              </a:solidFill>
            </a:endParaRPr>
          </a:p>
          <a:p>
            <a:r>
              <a:rPr lang="en-US" sz="1400" dirty="0">
                <a:solidFill>
                  <a:schemeClr val="bg1"/>
                </a:solidFill>
              </a:rPr>
              <a:t>&lt;class ‘str’&gt;</a:t>
            </a:r>
          </a:p>
          <a:p>
            <a:r>
              <a:rPr lang="en-US" sz="1400" dirty="0">
                <a:solidFill>
                  <a:schemeClr val="bg1"/>
                </a:solidFill>
              </a:rPr>
              <a:t>&lt;class ‘str’&gt;</a:t>
            </a:r>
          </a:p>
          <a:p>
            <a:r>
              <a:rPr lang="en-US" sz="1400" dirty="0">
                <a:solidFill>
                  <a:schemeClr val="bg1"/>
                </a:solidFill>
              </a:rPr>
              <a:t>&lt;class 'float'&gt;</a:t>
            </a:r>
          </a:p>
        </p:txBody>
      </p:sp>
    </p:spTree>
    <p:extLst>
      <p:ext uri="{BB962C8B-B14F-4D97-AF65-F5344CB8AC3E}">
        <p14:creationId xmlns:p14="http://schemas.microsoft.com/office/powerpoint/2010/main" val="23956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8653</TotalTime>
  <Words>2499</Words>
  <Application>Microsoft Macintosh PowerPoint</Application>
  <PresentationFormat>On-screen Show (16:9)</PresentationFormat>
  <Paragraphs>331</Paragraphs>
  <Slides>30</Slides>
  <Notes>30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30</vt:i4>
      </vt:variant>
    </vt:vector>
  </HeadingPairs>
  <TitlesOfParts>
    <vt:vector size="43" baseType="lpstr">
      <vt:lpstr>Wingdings</vt:lpstr>
      <vt:lpstr>Montserrat</vt:lpstr>
      <vt:lpstr>Courier</vt:lpstr>
      <vt:lpstr>Segoe UI Light</vt:lpstr>
      <vt:lpstr>Menlo</vt:lpstr>
      <vt:lpstr>Arial</vt:lpstr>
      <vt:lpstr>Segoe UI</vt:lpstr>
      <vt:lpstr>Consolas</vt:lpstr>
      <vt:lpstr>Montserrat Black</vt:lpstr>
      <vt:lpstr>Courier-Bold</vt:lpstr>
      <vt:lpstr>Noto Sans Symbols</vt:lpstr>
      <vt:lpstr>Simple Light</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Cla Simões</cp:lastModifiedBy>
  <cp:revision>213</cp:revision>
  <dcterms:modified xsi:type="dcterms:W3CDTF">2022-05-10T13:12:45Z</dcterms:modified>
</cp:coreProperties>
</file>